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12"/>
  </p:notesMasterIdLst>
  <p:handoutMasterIdLst>
    <p:handoutMasterId r:id="rId13"/>
  </p:handoutMasterIdLst>
  <p:sldIdLst>
    <p:sldId id="498" r:id="rId2"/>
    <p:sldId id="442" r:id="rId3"/>
    <p:sldId id="517" r:id="rId4"/>
    <p:sldId id="530" r:id="rId5"/>
    <p:sldId id="531" r:id="rId6"/>
    <p:sldId id="532" r:id="rId7"/>
    <p:sldId id="519" r:id="rId8"/>
    <p:sldId id="507" r:id="rId9"/>
    <p:sldId id="502" r:id="rId10"/>
    <p:sldId id="51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7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4660"/>
  </p:normalViewPr>
  <p:slideViewPr>
    <p:cSldViewPr snapToGrid="0">
      <p:cViewPr varScale="1">
        <p:scale>
          <a:sx n="86" d="100"/>
          <a:sy n="86" d="100"/>
        </p:scale>
        <p:origin x="71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21EA03A-32B3-4D76-8835-65764A7574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170576D-E7EA-49CA-9152-779414BA4B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E97C6-8667-4C1D-B53B-0CA6D27E9BA5}" type="datetimeFigureOut">
              <a:rPr lang="fr-FR" smtClean="0"/>
              <a:t>06/10/2020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F32250-C968-4C0C-8BD5-4CDD9DDCB1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F6CCAEB-16B7-49B0-BDAF-517343AA74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0342B-DF5E-4F0F-AFAB-511939549D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758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1E1A9-EAEA-4A81-9909-64B385F7A5CC}" type="datetimeFigureOut">
              <a:rPr lang="fr-FR" smtClean="0"/>
              <a:t>06/10/2020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64E83-72AA-4C97-9704-F59B51C431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361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5A7B0-4DDB-4CD7-A224-0461EC47390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945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2863F-2181-40AA-9D10-26C0A01C7A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77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2863F-2181-40AA-9D10-26C0A01C7A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9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2863F-2181-40AA-9D10-26C0A01C7A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83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2863F-2181-40AA-9D10-26C0A01C7A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30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2863F-2181-40AA-9D10-26C0A01C7A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64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2863F-2181-40AA-9D10-26C0A01C7A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830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2863F-2181-40AA-9D10-26C0A01C7A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251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black"/>
                </a:solidFill>
              </a:rPr>
              <a:t>© Copyright Showeet.com – Free PowerPoint Templates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2863F-2181-40AA-9D10-26C0A01C7A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38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58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05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907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" y="-9731"/>
            <a:ext cx="12191998" cy="1181306"/>
          </a:xfrm>
          <a:prstGeom prst="rect">
            <a:avLst/>
          </a:prstGeom>
          <a:solidFill>
            <a:srgbClr val="273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4372"/>
            <a:ext cx="10515600" cy="6731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2600" y="6466112"/>
            <a:ext cx="2743200" cy="281437"/>
          </a:xfrm>
        </p:spPr>
        <p:txBody>
          <a:bodyPr/>
          <a:lstStyle>
            <a:lvl1pPr>
              <a:defRPr>
                <a:solidFill>
                  <a:srgbClr val="576973"/>
                </a:solidFill>
              </a:defRPr>
            </a:lvl1pPr>
          </a:lstStyle>
          <a:p>
            <a:r>
              <a:rPr lang="fr-FR"/>
              <a:t>7 Octobre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66112"/>
            <a:ext cx="4114800" cy="281437"/>
          </a:xfrm>
        </p:spPr>
        <p:txBody>
          <a:bodyPr/>
          <a:lstStyle>
            <a:lvl1pPr>
              <a:defRPr>
                <a:solidFill>
                  <a:srgbClr val="576973"/>
                </a:solidFill>
              </a:defRPr>
            </a:lvl1pPr>
          </a:lstStyle>
          <a:p>
            <a:r>
              <a:rPr lang="fr-FR"/>
              <a:t>Journée doctorale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6201" y="6466112"/>
            <a:ext cx="2743200" cy="281437"/>
          </a:xfrm>
        </p:spPr>
        <p:txBody>
          <a:bodyPr/>
          <a:lstStyle>
            <a:lvl1pPr algn="r">
              <a:defRPr>
                <a:solidFill>
                  <a:srgbClr val="576973"/>
                </a:solidFill>
              </a:defRPr>
            </a:lvl1pPr>
          </a:lstStyle>
          <a:p>
            <a:fld id="{6E18DBF4-37B7-4C4F-9728-A1C100B177EE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43174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43174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0" y="6766560"/>
            <a:ext cx="12192000" cy="91440"/>
            <a:chOff x="0" y="4480421"/>
            <a:chExt cx="12192000" cy="91440"/>
          </a:xfrm>
        </p:grpSpPr>
        <p:sp>
          <p:nvSpPr>
            <p:cNvPr id="23" name="Rectangle 22"/>
            <p:cNvSpPr/>
            <p:nvPr userDrawn="1"/>
          </p:nvSpPr>
          <p:spPr>
            <a:xfrm>
              <a:off x="0" y="4480421"/>
              <a:ext cx="2439924" cy="91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2439924" y="4480421"/>
              <a:ext cx="2439924" cy="914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4879848" y="4480421"/>
              <a:ext cx="2439924" cy="914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7319772" y="4480421"/>
              <a:ext cx="2439924" cy="9144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9759696" y="4480421"/>
              <a:ext cx="2432304" cy="914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23668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" y="-9731"/>
            <a:ext cx="12191998" cy="1181306"/>
          </a:xfrm>
          <a:prstGeom prst="rect">
            <a:avLst/>
          </a:prstGeom>
          <a:solidFill>
            <a:srgbClr val="273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4372"/>
            <a:ext cx="10515600" cy="6731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2600" y="6466112"/>
            <a:ext cx="2743200" cy="281437"/>
          </a:xfrm>
        </p:spPr>
        <p:txBody>
          <a:bodyPr/>
          <a:lstStyle>
            <a:lvl1pPr>
              <a:defRPr>
                <a:solidFill>
                  <a:srgbClr val="576973"/>
                </a:solidFill>
              </a:defRPr>
            </a:lvl1pPr>
          </a:lstStyle>
          <a:p>
            <a:r>
              <a:rPr lang="fr-FR"/>
              <a:t>7 Octobre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66112"/>
            <a:ext cx="4114800" cy="281437"/>
          </a:xfrm>
        </p:spPr>
        <p:txBody>
          <a:bodyPr/>
          <a:lstStyle>
            <a:lvl1pPr>
              <a:defRPr>
                <a:solidFill>
                  <a:srgbClr val="576973"/>
                </a:solidFill>
              </a:defRPr>
            </a:lvl1pPr>
          </a:lstStyle>
          <a:p>
            <a:r>
              <a:rPr lang="fr-FR"/>
              <a:t>Journée doctorale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6201" y="6466112"/>
            <a:ext cx="2743200" cy="281437"/>
          </a:xfrm>
        </p:spPr>
        <p:txBody>
          <a:bodyPr/>
          <a:lstStyle>
            <a:lvl1pPr algn="r">
              <a:defRPr>
                <a:solidFill>
                  <a:srgbClr val="576973"/>
                </a:solidFill>
              </a:defRPr>
            </a:lvl1pPr>
          </a:lstStyle>
          <a:p>
            <a:fld id="{6E18DBF4-37B7-4C4F-9728-A1C100B177EE}" type="slidenum">
              <a:rPr lang="en-US" smtClean="0"/>
              <a:pPr/>
              <a:t>‹N°›</a:t>
            </a:fld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0" y="6766560"/>
            <a:ext cx="12192000" cy="91440"/>
            <a:chOff x="0" y="4480421"/>
            <a:chExt cx="12192000" cy="91440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4480421"/>
              <a:ext cx="2439924" cy="91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2439924" y="4480421"/>
              <a:ext cx="2439924" cy="914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4879848" y="4480421"/>
              <a:ext cx="2439924" cy="914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7319772" y="4480421"/>
              <a:ext cx="2439924" cy="9144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9759696" y="4480421"/>
              <a:ext cx="2432304" cy="914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23233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" y="-9731"/>
            <a:ext cx="12191998" cy="1181306"/>
          </a:xfrm>
          <a:prstGeom prst="rect">
            <a:avLst/>
          </a:prstGeom>
          <a:solidFill>
            <a:srgbClr val="273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4372"/>
            <a:ext cx="10515600" cy="6731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2600" y="6466112"/>
            <a:ext cx="2743200" cy="281437"/>
          </a:xfrm>
        </p:spPr>
        <p:txBody>
          <a:bodyPr/>
          <a:lstStyle>
            <a:lvl1pPr>
              <a:defRPr>
                <a:solidFill>
                  <a:srgbClr val="576973"/>
                </a:solidFill>
              </a:defRPr>
            </a:lvl1pPr>
          </a:lstStyle>
          <a:p>
            <a:r>
              <a:rPr lang="fr-FR"/>
              <a:t>7 Octobre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66112"/>
            <a:ext cx="4114800" cy="281437"/>
          </a:xfrm>
        </p:spPr>
        <p:txBody>
          <a:bodyPr/>
          <a:lstStyle>
            <a:lvl1pPr>
              <a:defRPr>
                <a:solidFill>
                  <a:srgbClr val="576973"/>
                </a:solidFill>
              </a:defRPr>
            </a:lvl1pPr>
          </a:lstStyle>
          <a:p>
            <a:r>
              <a:rPr lang="en-US"/>
              <a:t>Journée doctorale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6201" y="6466112"/>
            <a:ext cx="2743200" cy="281437"/>
          </a:xfrm>
        </p:spPr>
        <p:txBody>
          <a:bodyPr/>
          <a:lstStyle>
            <a:lvl1pPr algn="r">
              <a:defRPr>
                <a:solidFill>
                  <a:srgbClr val="576973"/>
                </a:solidFill>
              </a:defRPr>
            </a:lvl1pPr>
          </a:lstStyle>
          <a:p>
            <a:fld id="{6E18DBF4-37B7-4C4F-9728-A1C100B177EE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8" hasCustomPrompt="1"/>
          </p:nvPr>
        </p:nvSpPr>
        <p:spPr>
          <a:xfrm>
            <a:off x="1441704" y="4318989"/>
            <a:ext cx="2596896" cy="431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200" cap="all" baseline="0">
                <a:solidFill>
                  <a:srgbClr val="324D5E"/>
                </a:solidFill>
              </a:defRPr>
            </a:lvl1pPr>
          </a:lstStyle>
          <a:p>
            <a:pPr lvl="0"/>
            <a:r>
              <a:rPr lang="en-US"/>
              <a:t>Title Here</a:t>
            </a:r>
          </a:p>
        </p:txBody>
      </p:sp>
      <p:sp>
        <p:nvSpPr>
          <p:cNvPr id="32" name="Text Placeholder 29"/>
          <p:cNvSpPr>
            <a:spLocks noGrp="1"/>
          </p:cNvSpPr>
          <p:nvPr>
            <p:ph type="body" sz="quarter" idx="19" hasCustomPrompt="1"/>
          </p:nvPr>
        </p:nvSpPr>
        <p:spPr>
          <a:xfrm>
            <a:off x="4797554" y="4318989"/>
            <a:ext cx="2596896" cy="431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 cap="all" baseline="0">
                <a:solidFill>
                  <a:srgbClr val="324D5E"/>
                </a:solidFill>
              </a:defRPr>
            </a:lvl1pPr>
          </a:lstStyle>
          <a:p>
            <a:pPr lvl="0"/>
            <a:r>
              <a:rPr lang="en-US"/>
              <a:t>Title Here</a:t>
            </a:r>
          </a:p>
        </p:txBody>
      </p:sp>
      <p:sp>
        <p:nvSpPr>
          <p:cNvPr id="33" name="Text Placeholder 29"/>
          <p:cNvSpPr>
            <a:spLocks noGrp="1"/>
          </p:cNvSpPr>
          <p:nvPr>
            <p:ph type="body" sz="quarter" idx="20" hasCustomPrompt="1"/>
          </p:nvPr>
        </p:nvSpPr>
        <p:spPr>
          <a:xfrm>
            <a:off x="8147084" y="4318989"/>
            <a:ext cx="2596896" cy="431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200" cap="all" baseline="0">
                <a:solidFill>
                  <a:srgbClr val="324D5E"/>
                </a:solidFill>
              </a:defRPr>
            </a:lvl1pPr>
          </a:lstStyle>
          <a:p>
            <a:pPr lvl="0"/>
            <a:r>
              <a:rPr lang="en-US"/>
              <a:t>Title Here</a:t>
            </a:r>
          </a:p>
        </p:txBody>
      </p:sp>
      <p:sp>
        <p:nvSpPr>
          <p:cNvPr id="35" name="Text Placeholder 29"/>
          <p:cNvSpPr>
            <a:spLocks noGrp="1"/>
          </p:cNvSpPr>
          <p:nvPr>
            <p:ph type="body" sz="quarter" idx="22" hasCustomPrompt="1"/>
          </p:nvPr>
        </p:nvSpPr>
        <p:spPr>
          <a:xfrm>
            <a:off x="1441704" y="4792807"/>
            <a:ext cx="2596896" cy="12269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buNone/>
              <a:defRPr sz="1800">
                <a:solidFill>
                  <a:srgbClr val="8C9CA6"/>
                </a:solidFill>
              </a:defRPr>
            </a:lvl1pPr>
          </a:lstStyle>
          <a:p>
            <a:pPr lvl="0"/>
            <a:r>
              <a:rPr lang="en-US"/>
              <a:t>Short description here</a:t>
            </a:r>
          </a:p>
        </p:txBody>
      </p:sp>
      <p:sp>
        <p:nvSpPr>
          <p:cNvPr id="36" name="Text Placeholder 29"/>
          <p:cNvSpPr>
            <a:spLocks noGrp="1"/>
          </p:cNvSpPr>
          <p:nvPr>
            <p:ph type="body" sz="quarter" idx="23" hasCustomPrompt="1"/>
          </p:nvPr>
        </p:nvSpPr>
        <p:spPr>
          <a:xfrm>
            <a:off x="4797554" y="4792807"/>
            <a:ext cx="2596896" cy="12269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buNone/>
              <a:defRPr sz="1800">
                <a:solidFill>
                  <a:srgbClr val="8C9CA6"/>
                </a:solidFill>
              </a:defRPr>
            </a:lvl1pPr>
          </a:lstStyle>
          <a:p>
            <a:pPr lvl="0"/>
            <a:r>
              <a:rPr lang="en-US"/>
              <a:t>Short description here</a:t>
            </a:r>
          </a:p>
        </p:txBody>
      </p:sp>
      <p:sp>
        <p:nvSpPr>
          <p:cNvPr id="37" name="Text Placeholder 29"/>
          <p:cNvSpPr>
            <a:spLocks noGrp="1"/>
          </p:cNvSpPr>
          <p:nvPr>
            <p:ph type="body" sz="quarter" idx="24" hasCustomPrompt="1"/>
          </p:nvPr>
        </p:nvSpPr>
        <p:spPr>
          <a:xfrm>
            <a:off x="8147084" y="4792807"/>
            <a:ext cx="2596896" cy="12269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buNone/>
              <a:defRPr sz="1800">
                <a:solidFill>
                  <a:srgbClr val="8C9CA6"/>
                </a:solidFill>
              </a:defRPr>
            </a:lvl1pPr>
          </a:lstStyle>
          <a:p>
            <a:pPr lvl="0"/>
            <a:r>
              <a:rPr lang="en-US"/>
              <a:t>Short description here</a:t>
            </a:r>
          </a:p>
        </p:txBody>
      </p:sp>
      <p:sp>
        <p:nvSpPr>
          <p:cNvPr id="31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1441704" y="1686031"/>
            <a:ext cx="2596896" cy="2596896"/>
          </a:xfrm>
          <a:prstGeom prst="ellipse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10000">
                <a:latin typeface="FontAwesome" pitchFamily="2" charset="0"/>
              </a:defRPr>
            </a:lvl1pPr>
          </a:lstStyle>
          <a:p>
            <a:pPr lvl="0"/>
            <a:r>
              <a:rPr lang="en-US"/>
              <a:t></a:t>
            </a:r>
          </a:p>
        </p:txBody>
      </p:sp>
      <p:sp>
        <p:nvSpPr>
          <p:cNvPr id="42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4794394" y="1686031"/>
            <a:ext cx="2596896" cy="2596896"/>
          </a:xfrm>
          <a:prstGeom prst="ellipse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10000">
                <a:solidFill>
                  <a:schemeClr val="bg1"/>
                </a:solidFill>
                <a:latin typeface="FontAwesome" pitchFamily="2" charset="0"/>
              </a:defRPr>
            </a:lvl1pPr>
          </a:lstStyle>
          <a:p>
            <a:pPr lvl="0"/>
            <a:r>
              <a:rPr lang="en-US"/>
              <a:t></a:t>
            </a:r>
          </a:p>
        </p:txBody>
      </p:sp>
      <p:sp>
        <p:nvSpPr>
          <p:cNvPr id="43" name="Text Placeholder 7"/>
          <p:cNvSpPr>
            <a:spLocks noGrp="1"/>
          </p:cNvSpPr>
          <p:nvPr>
            <p:ph type="body" sz="quarter" idx="28" hasCustomPrompt="1"/>
          </p:nvPr>
        </p:nvSpPr>
        <p:spPr>
          <a:xfrm>
            <a:off x="8148663" y="1686031"/>
            <a:ext cx="2596896" cy="2596896"/>
          </a:xfrm>
          <a:prstGeom prst="ellipse">
            <a:avLst/>
          </a:prstGeom>
          <a:solidFill>
            <a:schemeClr val="accent3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10000">
                <a:latin typeface="FontAwesome" pitchFamily="2" charset="0"/>
              </a:defRPr>
            </a:lvl1pPr>
          </a:lstStyle>
          <a:p>
            <a:pPr lvl="0"/>
            <a:r>
              <a:rPr lang="en-US"/>
              <a:t>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0" y="6766560"/>
            <a:ext cx="12192000" cy="91440"/>
            <a:chOff x="0" y="4480421"/>
            <a:chExt cx="12192000" cy="91440"/>
          </a:xfrm>
        </p:grpSpPr>
        <p:sp>
          <p:nvSpPr>
            <p:cNvPr id="23" name="Rectangle 22"/>
            <p:cNvSpPr/>
            <p:nvPr userDrawn="1"/>
          </p:nvSpPr>
          <p:spPr>
            <a:xfrm>
              <a:off x="0" y="4480421"/>
              <a:ext cx="2439924" cy="91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2439924" y="4480421"/>
              <a:ext cx="2439924" cy="914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4879848" y="4480421"/>
              <a:ext cx="2439924" cy="914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7319772" y="4480421"/>
              <a:ext cx="2439924" cy="9144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9759696" y="4480421"/>
              <a:ext cx="2432304" cy="9144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2524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20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929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90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47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723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32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03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21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7 Octobre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Journée doctorale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4BAB6-5DD2-40B4-933C-D2E0F38C60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935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700" r:id="rId12"/>
    <p:sldLayoutId id="2147483701" r:id="rId13"/>
    <p:sldLayoutId id="2147483703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C1C8A175-1B5D-412D-9B4E-320FD61803A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6746"/>
                    </a14:imgEffect>
                    <a14:imgEffect>
                      <a14:saturation sa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64927D95-15F3-4623-B0F5-F46F737B64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7857" y="618785"/>
            <a:ext cx="8696257" cy="3465976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60000"/>
              </a:lnSpc>
            </a:pPr>
            <a:r>
              <a:rPr lang="fr-F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Lucidité terminale </a:t>
            </a:r>
          </a:p>
          <a:p>
            <a:pPr algn="ctr">
              <a:lnSpc>
                <a:spcPct val="160000"/>
              </a:lnSpc>
            </a:pPr>
            <a:r>
              <a:rPr lang="fr-F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Quelles répercussions pour les familles et les soignants d’une expérience exceptionnelle en fin de vie ?</a:t>
            </a:r>
            <a:endParaRPr lang="fr-F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91E5DF5-6FE1-4624-A3F3-C8B4DDE7F98B}"/>
              </a:ext>
            </a:extLst>
          </p:cNvPr>
          <p:cNvSpPr txBox="1"/>
          <p:nvPr/>
        </p:nvSpPr>
        <p:spPr>
          <a:xfrm>
            <a:off x="3482343" y="4506227"/>
            <a:ext cx="52272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Maryne MUTIS </a:t>
            </a:r>
          </a:p>
          <a:p>
            <a:pPr algn="ctr"/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Psychologue clinicienne, Centre Psychothérapeutique de Nancy-Laxou</a:t>
            </a:r>
          </a:p>
          <a:p>
            <a:pPr algn="ctr"/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Doctorante INTERPSY, Université de Lorraine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25BD029-17B7-4EAC-B913-CFAFA465C2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341" y="5890888"/>
            <a:ext cx="1725563" cy="599633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5F5BACD2-574F-4181-A83A-7B9232B16823}"/>
              </a:ext>
            </a:extLst>
          </p:cNvPr>
          <p:cNvSpPr txBox="1"/>
          <p:nvPr/>
        </p:nvSpPr>
        <p:spPr>
          <a:xfrm>
            <a:off x="3482343" y="5967301"/>
            <a:ext cx="5227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Travail de thèse sous la direction de </a:t>
            </a:r>
            <a:r>
              <a:rPr lang="fr-F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Renaud Evrard</a:t>
            </a:r>
          </a:p>
          <a:p>
            <a:pPr algn="ctr"/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&amp; la codirection de </a:t>
            </a:r>
            <a:r>
              <a:rPr lang="fr-F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Marie-Frédérique Bacqué</a:t>
            </a:r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0AE6847-840A-4BC0-8F21-272FD98FD3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524" y="5822899"/>
            <a:ext cx="1940068" cy="735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071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DBF4-37B7-4C4F-9728-A1C100B177EE}" type="slidenum">
              <a:rPr lang="en-US" smtClean="0"/>
              <a:t>10</a:t>
            </a:fld>
            <a:endParaRPr lang="en-US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C47A7B1-926C-4D0A-AD86-E99DDEB5F33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76107" y="1522721"/>
            <a:ext cx="3239786" cy="259182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A834719-7689-4B7A-981B-0818C917C066}"/>
              </a:ext>
            </a:extLst>
          </p:cNvPr>
          <p:cNvSpPr/>
          <p:nvPr/>
        </p:nvSpPr>
        <p:spPr>
          <a:xfrm>
            <a:off x="2565033" y="4828666"/>
            <a:ext cx="70619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3517094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 41">
            <a:extLst>
              <a:ext uri="{FF2B5EF4-FFF2-40B4-BE49-F238E27FC236}">
                <a16:creationId xmlns:a16="http://schemas.microsoft.com/office/drawing/2014/main" id="{2FAC4FBA-5DD0-4C56-BB59-778DC87B7E3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955" y="2431644"/>
            <a:ext cx="3952147" cy="2964110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eris Thin" panose="00000300000000000000" pitchFamily="50" charset="0"/>
              </a:rPr>
              <a:t>LA LUCIDITÉ TERMINALE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82600" y="6466112"/>
            <a:ext cx="2743200" cy="281437"/>
          </a:xfrm>
        </p:spPr>
        <p:txBody>
          <a:bodyPr/>
          <a:lstStyle/>
          <a:p>
            <a:r>
              <a:rPr lang="fr-FR"/>
              <a:t>7 Octobre 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466112"/>
            <a:ext cx="4114800" cy="281437"/>
          </a:xfrm>
        </p:spPr>
        <p:txBody>
          <a:bodyPr/>
          <a:lstStyle/>
          <a:p>
            <a:r>
              <a:rPr lang="fr-FR"/>
              <a:t>Journée doctorale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966201" y="6466112"/>
            <a:ext cx="2743200" cy="281437"/>
          </a:xfrm>
        </p:spPr>
        <p:txBody>
          <a:bodyPr/>
          <a:lstStyle/>
          <a:p>
            <a:fld id="{6E18DBF4-37B7-4C4F-9728-A1C100B177EE}" type="slidenum">
              <a:rPr lang="en-US" smtClean="0"/>
              <a:t>2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4308506" y="2094088"/>
            <a:ext cx="3574990" cy="3574990"/>
            <a:chOff x="4308506" y="1641506"/>
            <a:chExt cx="3574990" cy="3574990"/>
          </a:xfrm>
        </p:grpSpPr>
        <p:sp>
          <p:nvSpPr>
            <p:cNvPr id="11" name="Freeform 10"/>
            <p:cNvSpPr/>
            <p:nvPr/>
          </p:nvSpPr>
          <p:spPr>
            <a:xfrm>
              <a:off x="6273800" y="1641506"/>
              <a:ext cx="960390" cy="636372"/>
            </a:xfrm>
            <a:custGeom>
              <a:avLst/>
              <a:gdLst>
                <a:gd name="connsiteX0" fmla="*/ 0 w 960390"/>
                <a:gd name="connsiteY0" fmla="*/ 0 h 636372"/>
                <a:gd name="connsiteX1" fmla="*/ 5880 w 960390"/>
                <a:gd name="connsiteY1" fmla="*/ 297 h 636372"/>
                <a:gd name="connsiteX2" fmla="*/ 826626 w 960390"/>
                <a:gd name="connsiteY2" fmla="*/ 297831 h 636372"/>
                <a:gd name="connsiteX3" fmla="*/ 960390 w 960390"/>
                <a:gd name="connsiteY3" fmla="*/ 397858 h 636372"/>
                <a:gd name="connsiteX4" fmla="*/ 721876 w 960390"/>
                <a:gd name="connsiteY4" fmla="*/ 636372 h 636372"/>
                <a:gd name="connsiteX5" fmla="*/ 639763 w 960390"/>
                <a:gd name="connsiteY5" fmla="*/ 574969 h 636372"/>
                <a:gd name="connsiteX6" fmla="*/ 116897 w 960390"/>
                <a:gd name="connsiteY6" fmla="*/ 354946 h 636372"/>
                <a:gd name="connsiteX7" fmla="*/ 0 w 960390"/>
                <a:gd name="connsiteY7" fmla="*/ 337105 h 636372"/>
                <a:gd name="connsiteX8" fmla="*/ 0 w 960390"/>
                <a:gd name="connsiteY8" fmla="*/ 0 h 63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390" h="636372">
                  <a:moveTo>
                    <a:pt x="0" y="0"/>
                  </a:moveTo>
                  <a:lnTo>
                    <a:pt x="5880" y="297"/>
                  </a:lnTo>
                  <a:cubicBezTo>
                    <a:pt x="307841" y="30963"/>
                    <a:pt x="587694" y="136412"/>
                    <a:pt x="826626" y="297831"/>
                  </a:cubicBezTo>
                  <a:lnTo>
                    <a:pt x="960390" y="397858"/>
                  </a:lnTo>
                  <a:lnTo>
                    <a:pt x="721876" y="636372"/>
                  </a:lnTo>
                  <a:lnTo>
                    <a:pt x="639763" y="574969"/>
                  </a:lnTo>
                  <a:cubicBezTo>
                    <a:pt x="484178" y="469857"/>
                    <a:pt x="307276" y="393903"/>
                    <a:pt x="116897" y="354946"/>
                  </a:cubicBezTo>
                  <a:lnTo>
                    <a:pt x="0" y="337105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957811" y="1641506"/>
              <a:ext cx="960389" cy="636372"/>
            </a:xfrm>
            <a:custGeom>
              <a:avLst/>
              <a:gdLst>
                <a:gd name="connsiteX0" fmla="*/ 960389 w 960389"/>
                <a:gd name="connsiteY0" fmla="*/ 0 h 636372"/>
                <a:gd name="connsiteX1" fmla="*/ 960389 w 960389"/>
                <a:gd name="connsiteY1" fmla="*/ 337105 h 636372"/>
                <a:gd name="connsiteX2" fmla="*/ 843494 w 960389"/>
                <a:gd name="connsiteY2" fmla="*/ 354946 h 636372"/>
                <a:gd name="connsiteX3" fmla="*/ 320628 w 960389"/>
                <a:gd name="connsiteY3" fmla="*/ 574969 h 636372"/>
                <a:gd name="connsiteX4" fmla="*/ 238514 w 960389"/>
                <a:gd name="connsiteY4" fmla="*/ 636372 h 636372"/>
                <a:gd name="connsiteX5" fmla="*/ 0 w 960389"/>
                <a:gd name="connsiteY5" fmla="*/ 397858 h 636372"/>
                <a:gd name="connsiteX6" fmla="*/ 133765 w 960389"/>
                <a:gd name="connsiteY6" fmla="*/ 297831 h 636372"/>
                <a:gd name="connsiteX7" fmla="*/ 954511 w 960389"/>
                <a:gd name="connsiteY7" fmla="*/ 297 h 636372"/>
                <a:gd name="connsiteX8" fmla="*/ 960389 w 960389"/>
                <a:gd name="connsiteY8" fmla="*/ 0 h 63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389" h="636372">
                  <a:moveTo>
                    <a:pt x="960389" y="0"/>
                  </a:moveTo>
                  <a:lnTo>
                    <a:pt x="960389" y="337105"/>
                  </a:lnTo>
                  <a:lnTo>
                    <a:pt x="843494" y="354946"/>
                  </a:lnTo>
                  <a:cubicBezTo>
                    <a:pt x="653116" y="393903"/>
                    <a:pt x="476214" y="469857"/>
                    <a:pt x="320628" y="574969"/>
                  </a:cubicBezTo>
                  <a:lnTo>
                    <a:pt x="238514" y="636372"/>
                  </a:lnTo>
                  <a:lnTo>
                    <a:pt x="0" y="397858"/>
                  </a:lnTo>
                  <a:lnTo>
                    <a:pt x="133765" y="297831"/>
                  </a:lnTo>
                  <a:cubicBezTo>
                    <a:pt x="372697" y="136412"/>
                    <a:pt x="652550" y="30963"/>
                    <a:pt x="954511" y="297"/>
                  </a:cubicBezTo>
                  <a:lnTo>
                    <a:pt x="96038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7247124" y="2290811"/>
              <a:ext cx="636372" cy="960390"/>
            </a:xfrm>
            <a:custGeom>
              <a:avLst/>
              <a:gdLst>
                <a:gd name="connsiteX0" fmla="*/ 238514 w 636372"/>
                <a:gd name="connsiteY0" fmla="*/ 0 h 960390"/>
                <a:gd name="connsiteX1" fmla="*/ 338541 w 636372"/>
                <a:gd name="connsiteY1" fmla="*/ 133765 h 960390"/>
                <a:gd name="connsiteX2" fmla="*/ 636075 w 636372"/>
                <a:gd name="connsiteY2" fmla="*/ 954511 h 960390"/>
                <a:gd name="connsiteX3" fmla="*/ 636372 w 636372"/>
                <a:gd name="connsiteY3" fmla="*/ 960390 h 960390"/>
                <a:gd name="connsiteX4" fmla="*/ 299267 w 636372"/>
                <a:gd name="connsiteY4" fmla="*/ 960390 h 960390"/>
                <a:gd name="connsiteX5" fmla="*/ 281426 w 636372"/>
                <a:gd name="connsiteY5" fmla="*/ 843494 h 960390"/>
                <a:gd name="connsiteX6" fmla="*/ 61403 w 636372"/>
                <a:gd name="connsiteY6" fmla="*/ 320628 h 960390"/>
                <a:gd name="connsiteX7" fmla="*/ 0 w 636372"/>
                <a:gd name="connsiteY7" fmla="*/ 238514 h 960390"/>
                <a:gd name="connsiteX8" fmla="*/ 238514 w 636372"/>
                <a:gd name="connsiteY8" fmla="*/ 0 h 960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6372" h="960390">
                  <a:moveTo>
                    <a:pt x="238514" y="0"/>
                  </a:moveTo>
                  <a:lnTo>
                    <a:pt x="338541" y="133765"/>
                  </a:lnTo>
                  <a:cubicBezTo>
                    <a:pt x="499961" y="372697"/>
                    <a:pt x="605409" y="652550"/>
                    <a:pt x="636075" y="954511"/>
                  </a:cubicBezTo>
                  <a:lnTo>
                    <a:pt x="636372" y="960390"/>
                  </a:lnTo>
                  <a:lnTo>
                    <a:pt x="299267" y="960390"/>
                  </a:lnTo>
                  <a:lnTo>
                    <a:pt x="281426" y="843494"/>
                  </a:lnTo>
                  <a:cubicBezTo>
                    <a:pt x="242469" y="653116"/>
                    <a:pt x="166515" y="476214"/>
                    <a:pt x="61403" y="320628"/>
                  </a:cubicBezTo>
                  <a:lnTo>
                    <a:pt x="0" y="238514"/>
                  </a:lnTo>
                  <a:lnTo>
                    <a:pt x="23851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4308506" y="2290812"/>
              <a:ext cx="636372" cy="960389"/>
            </a:xfrm>
            <a:custGeom>
              <a:avLst/>
              <a:gdLst>
                <a:gd name="connsiteX0" fmla="*/ 397858 w 636372"/>
                <a:gd name="connsiteY0" fmla="*/ 0 h 960389"/>
                <a:gd name="connsiteX1" fmla="*/ 636372 w 636372"/>
                <a:gd name="connsiteY1" fmla="*/ 238514 h 960389"/>
                <a:gd name="connsiteX2" fmla="*/ 574969 w 636372"/>
                <a:gd name="connsiteY2" fmla="*/ 320627 h 960389"/>
                <a:gd name="connsiteX3" fmla="*/ 354946 w 636372"/>
                <a:gd name="connsiteY3" fmla="*/ 843493 h 960389"/>
                <a:gd name="connsiteX4" fmla="*/ 337105 w 636372"/>
                <a:gd name="connsiteY4" fmla="*/ 960389 h 960389"/>
                <a:gd name="connsiteX5" fmla="*/ 0 w 636372"/>
                <a:gd name="connsiteY5" fmla="*/ 960389 h 960389"/>
                <a:gd name="connsiteX6" fmla="*/ 297 w 636372"/>
                <a:gd name="connsiteY6" fmla="*/ 954510 h 960389"/>
                <a:gd name="connsiteX7" fmla="*/ 297831 w 636372"/>
                <a:gd name="connsiteY7" fmla="*/ 133764 h 960389"/>
                <a:gd name="connsiteX8" fmla="*/ 397858 w 636372"/>
                <a:gd name="connsiteY8" fmla="*/ 0 h 960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6372" h="960389">
                  <a:moveTo>
                    <a:pt x="397858" y="0"/>
                  </a:moveTo>
                  <a:lnTo>
                    <a:pt x="636372" y="238514"/>
                  </a:lnTo>
                  <a:lnTo>
                    <a:pt x="574969" y="320627"/>
                  </a:lnTo>
                  <a:cubicBezTo>
                    <a:pt x="469858" y="476213"/>
                    <a:pt x="393903" y="653115"/>
                    <a:pt x="354946" y="843493"/>
                  </a:cubicBezTo>
                  <a:lnTo>
                    <a:pt x="337105" y="960389"/>
                  </a:lnTo>
                  <a:lnTo>
                    <a:pt x="0" y="960389"/>
                  </a:lnTo>
                  <a:lnTo>
                    <a:pt x="297" y="954510"/>
                  </a:lnTo>
                  <a:cubicBezTo>
                    <a:pt x="30963" y="652549"/>
                    <a:pt x="136412" y="372696"/>
                    <a:pt x="297831" y="133764"/>
                  </a:cubicBezTo>
                  <a:lnTo>
                    <a:pt x="397858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308506" y="3606801"/>
              <a:ext cx="636372" cy="960389"/>
            </a:xfrm>
            <a:custGeom>
              <a:avLst/>
              <a:gdLst>
                <a:gd name="connsiteX0" fmla="*/ 0 w 636372"/>
                <a:gd name="connsiteY0" fmla="*/ 0 h 960389"/>
                <a:gd name="connsiteX1" fmla="*/ 337105 w 636372"/>
                <a:gd name="connsiteY1" fmla="*/ 0 h 960389"/>
                <a:gd name="connsiteX2" fmla="*/ 354946 w 636372"/>
                <a:gd name="connsiteY2" fmla="*/ 116896 h 960389"/>
                <a:gd name="connsiteX3" fmla="*/ 574969 w 636372"/>
                <a:gd name="connsiteY3" fmla="*/ 639762 h 960389"/>
                <a:gd name="connsiteX4" fmla="*/ 636372 w 636372"/>
                <a:gd name="connsiteY4" fmla="*/ 721875 h 960389"/>
                <a:gd name="connsiteX5" fmla="*/ 397858 w 636372"/>
                <a:gd name="connsiteY5" fmla="*/ 960389 h 960389"/>
                <a:gd name="connsiteX6" fmla="*/ 297831 w 636372"/>
                <a:gd name="connsiteY6" fmla="*/ 826625 h 960389"/>
                <a:gd name="connsiteX7" fmla="*/ 297 w 636372"/>
                <a:gd name="connsiteY7" fmla="*/ 5879 h 960389"/>
                <a:gd name="connsiteX8" fmla="*/ 0 w 636372"/>
                <a:gd name="connsiteY8" fmla="*/ 0 h 960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6372" h="960389">
                  <a:moveTo>
                    <a:pt x="0" y="0"/>
                  </a:moveTo>
                  <a:lnTo>
                    <a:pt x="337105" y="0"/>
                  </a:lnTo>
                  <a:lnTo>
                    <a:pt x="354946" y="116896"/>
                  </a:lnTo>
                  <a:cubicBezTo>
                    <a:pt x="393903" y="307275"/>
                    <a:pt x="469858" y="484177"/>
                    <a:pt x="574969" y="639762"/>
                  </a:cubicBezTo>
                  <a:lnTo>
                    <a:pt x="636372" y="721875"/>
                  </a:lnTo>
                  <a:lnTo>
                    <a:pt x="397858" y="960389"/>
                  </a:lnTo>
                  <a:lnTo>
                    <a:pt x="297831" y="826625"/>
                  </a:lnTo>
                  <a:cubicBezTo>
                    <a:pt x="136412" y="587693"/>
                    <a:pt x="30963" y="307840"/>
                    <a:pt x="297" y="5879"/>
                  </a:cubicBez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7247124" y="3606801"/>
              <a:ext cx="636372" cy="960390"/>
            </a:xfrm>
            <a:custGeom>
              <a:avLst/>
              <a:gdLst>
                <a:gd name="connsiteX0" fmla="*/ 299267 w 636372"/>
                <a:gd name="connsiteY0" fmla="*/ 0 h 960390"/>
                <a:gd name="connsiteX1" fmla="*/ 636372 w 636372"/>
                <a:gd name="connsiteY1" fmla="*/ 0 h 960390"/>
                <a:gd name="connsiteX2" fmla="*/ 636075 w 636372"/>
                <a:gd name="connsiteY2" fmla="*/ 5879 h 960390"/>
                <a:gd name="connsiteX3" fmla="*/ 338541 w 636372"/>
                <a:gd name="connsiteY3" fmla="*/ 826625 h 960390"/>
                <a:gd name="connsiteX4" fmla="*/ 238514 w 636372"/>
                <a:gd name="connsiteY4" fmla="*/ 960390 h 960390"/>
                <a:gd name="connsiteX5" fmla="*/ 0 w 636372"/>
                <a:gd name="connsiteY5" fmla="*/ 721876 h 960390"/>
                <a:gd name="connsiteX6" fmla="*/ 61403 w 636372"/>
                <a:gd name="connsiteY6" fmla="*/ 639762 h 960390"/>
                <a:gd name="connsiteX7" fmla="*/ 281426 w 636372"/>
                <a:gd name="connsiteY7" fmla="*/ 116896 h 960390"/>
                <a:gd name="connsiteX8" fmla="*/ 299267 w 636372"/>
                <a:gd name="connsiteY8" fmla="*/ 0 h 960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6372" h="960390">
                  <a:moveTo>
                    <a:pt x="299267" y="0"/>
                  </a:moveTo>
                  <a:lnTo>
                    <a:pt x="636372" y="0"/>
                  </a:lnTo>
                  <a:lnTo>
                    <a:pt x="636075" y="5879"/>
                  </a:lnTo>
                  <a:cubicBezTo>
                    <a:pt x="605409" y="307840"/>
                    <a:pt x="499961" y="587693"/>
                    <a:pt x="338541" y="826625"/>
                  </a:cubicBezTo>
                  <a:lnTo>
                    <a:pt x="238514" y="960390"/>
                  </a:lnTo>
                  <a:lnTo>
                    <a:pt x="0" y="721876"/>
                  </a:lnTo>
                  <a:lnTo>
                    <a:pt x="61403" y="639762"/>
                  </a:lnTo>
                  <a:cubicBezTo>
                    <a:pt x="166515" y="484177"/>
                    <a:pt x="242469" y="307275"/>
                    <a:pt x="281426" y="116896"/>
                  </a:cubicBezTo>
                  <a:lnTo>
                    <a:pt x="29926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957811" y="4580124"/>
              <a:ext cx="960389" cy="636372"/>
            </a:xfrm>
            <a:custGeom>
              <a:avLst/>
              <a:gdLst>
                <a:gd name="connsiteX0" fmla="*/ 238514 w 960389"/>
                <a:gd name="connsiteY0" fmla="*/ 0 h 636372"/>
                <a:gd name="connsiteX1" fmla="*/ 320628 w 960389"/>
                <a:gd name="connsiteY1" fmla="*/ 61403 h 636372"/>
                <a:gd name="connsiteX2" fmla="*/ 843494 w 960389"/>
                <a:gd name="connsiteY2" fmla="*/ 281426 h 636372"/>
                <a:gd name="connsiteX3" fmla="*/ 960389 w 960389"/>
                <a:gd name="connsiteY3" fmla="*/ 299267 h 636372"/>
                <a:gd name="connsiteX4" fmla="*/ 960389 w 960389"/>
                <a:gd name="connsiteY4" fmla="*/ 636372 h 636372"/>
                <a:gd name="connsiteX5" fmla="*/ 954511 w 960389"/>
                <a:gd name="connsiteY5" fmla="*/ 636075 h 636372"/>
                <a:gd name="connsiteX6" fmla="*/ 133765 w 960389"/>
                <a:gd name="connsiteY6" fmla="*/ 338541 h 636372"/>
                <a:gd name="connsiteX7" fmla="*/ 0 w 960389"/>
                <a:gd name="connsiteY7" fmla="*/ 238514 h 636372"/>
                <a:gd name="connsiteX8" fmla="*/ 238514 w 960389"/>
                <a:gd name="connsiteY8" fmla="*/ 0 h 63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389" h="636372">
                  <a:moveTo>
                    <a:pt x="238514" y="0"/>
                  </a:moveTo>
                  <a:lnTo>
                    <a:pt x="320628" y="61403"/>
                  </a:lnTo>
                  <a:cubicBezTo>
                    <a:pt x="476214" y="166515"/>
                    <a:pt x="653116" y="242469"/>
                    <a:pt x="843494" y="281426"/>
                  </a:cubicBezTo>
                  <a:lnTo>
                    <a:pt x="960389" y="299267"/>
                  </a:lnTo>
                  <a:lnTo>
                    <a:pt x="960389" y="636372"/>
                  </a:lnTo>
                  <a:lnTo>
                    <a:pt x="954511" y="636075"/>
                  </a:lnTo>
                  <a:cubicBezTo>
                    <a:pt x="652550" y="605409"/>
                    <a:pt x="372697" y="499961"/>
                    <a:pt x="133765" y="338541"/>
                  </a:cubicBezTo>
                  <a:lnTo>
                    <a:pt x="0" y="238514"/>
                  </a:lnTo>
                  <a:lnTo>
                    <a:pt x="23851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6273800" y="4580124"/>
              <a:ext cx="960390" cy="636372"/>
            </a:xfrm>
            <a:custGeom>
              <a:avLst/>
              <a:gdLst>
                <a:gd name="connsiteX0" fmla="*/ 721876 w 960390"/>
                <a:gd name="connsiteY0" fmla="*/ 0 h 636372"/>
                <a:gd name="connsiteX1" fmla="*/ 960390 w 960390"/>
                <a:gd name="connsiteY1" fmla="*/ 238514 h 636372"/>
                <a:gd name="connsiteX2" fmla="*/ 826626 w 960390"/>
                <a:gd name="connsiteY2" fmla="*/ 338541 h 636372"/>
                <a:gd name="connsiteX3" fmla="*/ 5880 w 960390"/>
                <a:gd name="connsiteY3" fmla="*/ 636075 h 636372"/>
                <a:gd name="connsiteX4" fmla="*/ 0 w 960390"/>
                <a:gd name="connsiteY4" fmla="*/ 636372 h 636372"/>
                <a:gd name="connsiteX5" fmla="*/ 0 w 960390"/>
                <a:gd name="connsiteY5" fmla="*/ 299267 h 636372"/>
                <a:gd name="connsiteX6" fmla="*/ 116897 w 960390"/>
                <a:gd name="connsiteY6" fmla="*/ 281426 h 636372"/>
                <a:gd name="connsiteX7" fmla="*/ 639763 w 960390"/>
                <a:gd name="connsiteY7" fmla="*/ 61403 h 636372"/>
                <a:gd name="connsiteX8" fmla="*/ 721876 w 960390"/>
                <a:gd name="connsiteY8" fmla="*/ 0 h 63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390" h="636372">
                  <a:moveTo>
                    <a:pt x="721876" y="0"/>
                  </a:moveTo>
                  <a:lnTo>
                    <a:pt x="960390" y="238514"/>
                  </a:lnTo>
                  <a:lnTo>
                    <a:pt x="826626" y="338541"/>
                  </a:lnTo>
                  <a:cubicBezTo>
                    <a:pt x="587694" y="499961"/>
                    <a:pt x="307841" y="605409"/>
                    <a:pt x="5880" y="636075"/>
                  </a:cubicBezTo>
                  <a:lnTo>
                    <a:pt x="0" y="636372"/>
                  </a:lnTo>
                  <a:lnTo>
                    <a:pt x="0" y="299267"/>
                  </a:lnTo>
                  <a:lnTo>
                    <a:pt x="116897" y="281426"/>
                  </a:lnTo>
                  <a:cubicBezTo>
                    <a:pt x="307276" y="242469"/>
                    <a:pt x="484178" y="166515"/>
                    <a:pt x="639763" y="61403"/>
                  </a:cubicBezTo>
                  <a:lnTo>
                    <a:pt x="721876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0" name="Freeform 19"/>
          <p:cNvSpPr/>
          <p:nvPr/>
        </p:nvSpPr>
        <p:spPr>
          <a:xfrm>
            <a:off x="6273800" y="2094088"/>
            <a:ext cx="1609696" cy="1609695"/>
          </a:xfrm>
          <a:custGeom>
            <a:avLst/>
            <a:gdLst>
              <a:gd name="connsiteX0" fmla="*/ 0 w 1609696"/>
              <a:gd name="connsiteY0" fmla="*/ 0 h 1609695"/>
              <a:gd name="connsiteX1" fmla="*/ 5880 w 1609696"/>
              <a:gd name="connsiteY1" fmla="*/ 297 h 1609695"/>
              <a:gd name="connsiteX2" fmla="*/ 1609399 w 1609696"/>
              <a:gd name="connsiteY2" fmla="*/ 1603816 h 1609695"/>
              <a:gd name="connsiteX3" fmla="*/ 1609696 w 1609696"/>
              <a:gd name="connsiteY3" fmla="*/ 1609695 h 1609695"/>
              <a:gd name="connsiteX4" fmla="*/ 1272591 w 1609696"/>
              <a:gd name="connsiteY4" fmla="*/ 1609695 h 1609695"/>
              <a:gd name="connsiteX5" fmla="*/ 1254750 w 1609696"/>
              <a:gd name="connsiteY5" fmla="*/ 1492799 h 1609695"/>
              <a:gd name="connsiteX6" fmla="*/ 116897 w 1609696"/>
              <a:gd name="connsiteY6" fmla="*/ 354946 h 1609695"/>
              <a:gd name="connsiteX7" fmla="*/ 0 w 1609696"/>
              <a:gd name="connsiteY7" fmla="*/ 337105 h 1609695"/>
              <a:gd name="connsiteX8" fmla="*/ 0 w 1609696"/>
              <a:gd name="connsiteY8" fmla="*/ 0 h 160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696" h="1609695">
                <a:moveTo>
                  <a:pt x="0" y="0"/>
                </a:moveTo>
                <a:lnTo>
                  <a:pt x="5880" y="297"/>
                </a:lnTo>
                <a:cubicBezTo>
                  <a:pt x="851371" y="86161"/>
                  <a:pt x="1523535" y="758326"/>
                  <a:pt x="1609399" y="1603816"/>
                </a:cubicBezTo>
                <a:lnTo>
                  <a:pt x="1609696" y="1609695"/>
                </a:lnTo>
                <a:lnTo>
                  <a:pt x="1272591" y="1609695"/>
                </a:lnTo>
                <a:lnTo>
                  <a:pt x="1254750" y="1492799"/>
                </a:lnTo>
                <a:cubicBezTo>
                  <a:pt x="1137879" y="921663"/>
                  <a:pt x="688033" y="471817"/>
                  <a:pt x="116897" y="354946"/>
                </a:cubicBezTo>
                <a:lnTo>
                  <a:pt x="0" y="33710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4308506" y="2094088"/>
            <a:ext cx="1609694" cy="1609695"/>
          </a:xfrm>
          <a:custGeom>
            <a:avLst/>
            <a:gdLst>
              <a:gd name="connsiteX0" fmla="*/ 1609694 w 1609694"/>
              <a:gd name="connsiteY0" fmla="*/ 0 h 1609695"/>
              <a:gd name="connsiteX1" fmla="*/ 1609694 w 1609694"/>
              <a:gd name="connsiteY1" fmla="*/ 337105 h 1609695"/>
              <a:gd name="connsiteX2" fmla="*/ 1492799 w 1609694"/>
              <a:gd name="connsiteY2" fmla="*/ 354946 h 1609695"/>
              <a:gd name="connsiteX3" fmla="*/ 354946 w 1609694"/>
              <a:gd name="connsiteY3" fmla="*/ 1492799 h 1609695"/>
              <a:gd name="connsiteX4" fmla="*/ 337105 w 1609694"/>
              <a:gd name="connsiteY4" fmla="*/ 1609695 h 1609695"/>
              <a:gd name="connsiteX5" fmla="*/ 0 w 1609694"/>
              <a:gd name="connsiteY5" fmla="*/ 1609695 h 1609695"/>
              <a:gd name="connsiteX6" fmla="*/ 297 w 1609694"/>
              <a:gd name="connsiteY6" fmla="*/ 1603816 h 1609695"/>
              <a:gd name="connsiteX7" fmla="*/ 1603816 w 1609694"/>
              <a:gd name="connsiteY7" fmla="*/ 297 h 1609695"/>
              <a:gd name="connsiteX8" fmla="*/ 1609694 w 1609694"/>
              <a:gd name="connsiteY8" fmla="*/ 0 h 160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694" h="1609695">
                <a:moveTo>
                  <a:pt x="1609694" y="0"/>
                </a:moveTo>
                <a:lnTo>
                  <a:pt x="1609694" y="337105"/>
                </a:lnTo>
                <a:lnTo>
                  <a:pt x="1492799" y="354946"/>
                </a:lnTo>
                <a:cubicBezTo>
                  <a:pt x="921663" y="471817"/>
                  <a:pt x="471818" y="921663"/>
                  <a:pt x="354946" y="1492799"/>
                </a:cubicBezTo>
                <a:lnTo>
                  <a:pt x="337105" y="1609695"/>
                </a:lnTo>
                <a:lnTo>
                  <a:pt x="0" y="1609695"/>
                </a:lnTo>
                <a:lnTo>
                  <a:pt x="297" y="1603816"/>
                </a:lnTo>
                <a:cubicBezTo>
                  <a:pt x="86161" y="758326"/>
                  <a:pt x="758326" y="86161"/>
                  <a:pt x="1603816" y="297"/>
                </a:cubicBezTo>
                <a:lnTo>
                  <a:pt x="160969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308506" y="4059383"/>
            <a:ext cx="1609694" cy="1609695"/>
          </a:xfrm>
          <a:custGeom>
            <a:avLst/>
            <a:gdLst>
              <a:gd name="connsiteX0" fmla="*/ 0 w 1609694"/>
              <a:gd name="connsiteY0" fmla="*/ 0 h 1609695"/>
              <a:gd name="connsiteX1" fmla="*/ 337105 w 1609694"/>
              <a:gd name="connsiteY1" fmla="*/ 0 h 1609695"/>
              <a:gd name="connsiteX2" fmla="*/ 354946 w 1609694"/>
              <a:gd name="connsiteY2" fmla="*/ 116896 h 1609695"/>
              <a:gd name="connsiteX3" fmla="*/ 1492799 w 1609694"/>
              <a:gd name="connsiteY3" fmla="*/ 1254749 h 1609695"/>
              <a:gd name="connsiteX4" fmla="*/ 1609694 w 1609694"/>
              <a:gd name="connsiteY4" fmla="*/ 1272590 h 1609695"/>
              <a:gd name="connsiteX5" fmla="*/ 1609694 w 1609694"/>
              <a:gd name="connsiteY5" fmla="*/ 1609695 h 1609695"/>
              <a:gd name="connsiteX6" fmla="*/ 1603816 w 1609694"/>
              <a:gd name="connsiteY6" fmla="*/ 1609398 h 1609695"/>
              <a:gd name="connsiteX7" fmla="*/ 297 w 1609694"/>
              <a:gd name="connsiteY7" fmla="*/ 5879 h 1609695"/>
              <a:gd name="connsiteX8" fmla="*/ 0 w 1609694"/>
              <a:gd name="connsiteY8" fmla="*/ 0 h 160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694" h="1609695">
                <a:moveTo>
                  <a:pt x="0" y="0"/>
                </a:moveTo>
                <a:lnTo>
                  <a:pt x="337105" y="0"/>
                </a:lnTo>
                <a:lnTo>
                  <a:pt x="354946" y="116896"/>
                </a:lnTo>
                <a:cubicBezTo>
                  <a:pt x="471818" y="688032"/>
                  <a:pt x="921663" y="1137878"/>
                  <a:pt x="1492799" y="1254749"/>
                </a:cubicBezTo>
                <a:lnTo>
                  <a:pt x="1609694" y="1272590"/>
                </a:lnTo>
                <a:lnTo>
                  <a:pt x="1609694" y="1609695"/>
                </a:lnTo>
                <a:lnTo>
                  <a:pt x="1603816" y="1609398"/>
                </a:lnTo>
                <a:cubicBezTo>
                  <a:pt x="758326" y="1523534"/>
                  <a:pt x="86161" y="851370"/>
                  <a:pt x="297" y="587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273800" y="4059383"/>
            <a:ext cx="1609696" cy="1609695"/>
          </a:xfrm>
          <a:custGeom>
            <a:avLst/>
            <a:gdLst>
              <a:gd name="connsiteX0" fmla="*/ 1272591 w 1609696"/>
              <a:gd name="connsiteY0" fmla="*/ 0 h 1609695"/>
              <a:gd name="connsiteX1" fmla="*/ 1609696 w 1609696"/>
              <a:gd name="connsiteY1" fmla="*/ 0 h 1609695"/>
              <a:gd name="connsiteX2" fmla="*/ 1609399 w 1609696"/>
              <a:gd name="connsiteY2" fmla="*/ 5879 h 1609695"/>
              <a:gd name="connsiteX3" fmla="*/ 5880 w 1609696"/>
              <a:gd name="connsiteY3" fmla="*/ 1609398 h 1609695"/>
              <a:gd name="connsiteX4" fmla="*/ 0 w 1609696"/>
              <a:gd name="connsiteY4" fmla="*/ 1609695 h 1609695"/>
              <a:gd name="connsiteX5" fmla="*/ 0 w 1609696"/>
              <a:gd name="connsiteY5" fmla="*/ 1272590 h 1609695"/>
              <a:gd name="connsiteX6" fmla="*/ 116897 w 1609696"/>
              <a:gd name="connsiteY6" fmla="*/ 1254749 h 1609695"/>
              <a:gd name="connsiteX7" fmla="*/ 1254750 w 1609696"/>
              <a:gd name="connsiteY7" fmla="*/ 116896 h 1609695"/>
              <a:gd name="connsiteX8" fmla="*/ 1272591 w 1609696"/>
              <a:gd name="connsiteY8" fmla="*/ 0 h 160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696" h="1609695">
                <a:moveTo>
                  <a:pt x="1272591" y="0"/>
                </a:moveTo>
                <a:lnTo>
                  <a:pt x="1609696" y="0"/>
                </a:lnTo>
                <a:lnTo>
                  <a:pt x="1609399" y="5879"/>
                </a:lnTo>
                <a:cubicBezTo>
                  <a:pt x="1523535" y="851370"/>
                  <a:pt x="851371" y="1523534"/>
                  <a:pt x="5880" y="1609398"/>
                </a:cubicBezTo>
                <a:lnTo>
                  <a:pt x="0" y="1609695"/>
                </a:lnTo>
                <a:lnTo>
                  <a:pt x="0" y="1272590"/>
                </a:lnTo>
                <a:lnTo>
                  <a:pt x="116897" y="1254749"/>
                </a:lnTo>
                <a:cubicBezTo>
                  <a:pt x="688033" y="1137878"/>
                  <a:pt x="1137879" y="688032"/>
                  <a:pt x="1254750" y="116896"/>
                </a:cubicBezTo>
                <a:lnTo>
                  <a:pt x="1272591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 flipH="1">
            <a:off x="3225800" y="1714506"/>
            <a:ext cx="2696056" cy="716687"/>
            <a:chOff x="8460508" y="2094088"/>
            <a:chExt cx="914400" cy="933319"/>
          </a:xfrm>
        </p:grpSpPr>
        <p:cxnSp>
          <p:nvCxnSpPr>
            <p:cNvPr id="29" name="Straight Connector 28"/>
            <p:cNvCxnSpPr>
              <a:stCxn id="11" idx="7"/>
            </p:cNvCxnSpPr>
            <p:nvPr/>
          </p:nvCxnSpPr>
          <p:spPr>
            <a:xfrm flipV="1">
              <a:off x="8460509" y="2094088"/>
              <a:ext cx="0" cy="933319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8460508" y="2094088"/>
              <a:ext cx="914400" cy="0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/>
          <p:cNvCxnSpPr>
            <a:cxnSpLocks/>
            <a:stCxn id="13" idx="4"/>
          </p:cNvCxnSpPr>
          <p:nvPr/>
        </p:nvCxnSpPr>
        <p:spPr>
          <a:xfrm>
            <a:off x="7546391" y="3703783"/>
            <a:ext cx="1419810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225800" y="4059383"/>
            <a:ext cx="141732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 flipV="1">
            <a:off x="6273794" y="5331973"/>
            <a:ext cx="2692407" cy="778537"/>
            <a:chOff x="8460506" y="2094088"/>
            <a:chExt cx="914402" cy="983364"/>
          </a:xfrm>
        </p:grpSpPr>
        <p:cxnSp>
          <p:nvCxnSpPr>
            <p:cNvPr id="44" name="Straight Connector 43"/>
            <p:cNvCxnSpPr>
              <a:stCxn id="23" idx="5"/>
            </p:cNvCxnSpPr>
            <p:nvPr/>
          </p:nvCxnSpPr>
          <p:spPr>
            <a:xfrm flipV="1">
              <a:off x="8460506" y="2094088"/>
              <a:ext cx="1" cy="983364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8460508" y="2094088"/>
              <a:ext cx="9144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Rectangle 1436"/>
          <p:cNvSpPr>
            <a:spLocks noChangeArrowheads="1"/>
          </p:cNvSpPr>
          <p:nvPr/>
        </p:nvSpPr>
        <p:spPr bwMode="auto">
          <a:xfrm>
            <a:off x="235430" y="4508508"/>
            <a:ext cx="3333075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Une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occurence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dans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une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large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gamme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de pathologies</a:t>
            </a:r>
          </a:p>
        </p:txBody>
      </p:sp>
      <p:sp>
        <p:nvSpPr>
          <p:cNvPr id="51" name="Rectangle 1436"/>
          <p:cNvSpPr>
            <a:spLocks noChangeArrowheads="1"/>
          </p:cNvSpPr>
          <p:nvPr/>
        </p:nvSpPr>
        <p:spPr bwMode="auto">
          <a:xfrm>
            <a:off x="8850823" y="4592030"/>
            <a:ext cx="3081578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Une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prévalence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autour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de 14%</a:t>
            </a:r>
          </a:p>
        </p:txBody>
      </p:sp>
      <p:sp>
        <p:nvSpPr>
          <p:cNvPr id="57" name="Rectangle 1436"/>
          <p:cNvSpPr>
            <a:spLocks noChangeArrowheads="1"/>
          </p:cNvSpPr>
          <p:nvPr/>
        </p:nvSpPr>
        <p:spPr bwMode="auto">
          <a:xfrm>
            <a:off x="8276911" y="1877862"/>
            <a:ext cx="343249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Une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temporalité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du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phénomène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limitée</a:t>
            </a:r>
            <a:endParaRPr lang="en-US" sz="2000" dirty="0">
              <a:solidFill>
                <a:srgbClr val="273339"/>
              </a:solidFill>
              <a:latin typeface="Neris Light" panose="00000400000000000000" pitchFamily="50" charset="0"/>
            </a:endParaRPr>
          </a:p>
        </p:txBody>
      </p:sp>
      <p:sp>
        <p:nvSpPr>
          <p:cNvPr id="60" name="Rectangle 1436"/>
          <p:cNvSpPr>
            <a:spLocks noChangeArrowheads="1"/>
          </p:cNvSpPr>
          <p:nvPr/>
        </p:nvSpPr>
        <p:spPr bwMode="auto">
          <a:xfrm>
            <a:off x="382876" y="1979261"/>
            <a:ext cx="3185629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Une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réversibilité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ante-mortem des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dysfonctions</a:t>
            </a:r>
            <a:endParaRPr lang="en-US" sz="2000" dirty="0">
              <a:solidFill>
                <a:srgbClr val="273339"/>
              </a:solidFill>
              <a:latin typeface="Neris Light" panose="00000400000000000000" pitchFamily="50" charset="0"/>
            </a:endParaRPr>
          </a:p>
        </p:txBody>
      </p:sp>
      <p:sp>
        <p:nvSpPr>
          <p:cNvPr id="54" name="Freeform 450">
            <a:extLst>
              <a:ext uri="{FF2B5EF4-FFF2-40B4-BE49-F238E27FC236}">
                <a16:creationId xmlns:a16="http://schemas.microsoft.com/office/drawing/2014/main" id="{0A9F22E6-8E3C-46E8-B0FF-AA66AAA9D98B}"/>
              </a:ext>
            </a:extLst>
          </p:cNvPr>
          <p:cNvSpPr/>
          <p:nvPr/>
        </p:nvSpPr>
        <p:spPr>
          <a:xfrm>
            <a:off x="2575744" y="1455426"/>
            <a:ext cx="432153" cy="432508"/>
          </a:xfrm>
          <a:custGeom>
            <a:avLst/>
            <a:gdLst/>
            <a:ahLst/>
            <a:cxnLst/>
            <a:rect l="l" t="t" r="r" b="b"/>
            <a:pathLst>
              <a:path w="432707" h="432707">
                <a:moveTo>
                  <a:pt x="216354" y="0"/>
                </a:moveTo>
                <a:cubicBezTo>
                  <a:pt x="245651" y="0"/>
                  <a:pt x="273634" y="5728"/>
                  <a:pt x="300303" y="17184"/>
                </a:cubicBezTo>
                <a:cubicBezTo>
                  <a:pt x="326972" y="28641"/>
                  <a:pt x="349978" y="44041"/>
                  <a:pt x="369322" y="63385"/>
                </a:cubicBezTo>
                <a:cubicBezTo>
                  <a:pt x="388666" y="82729"/>
                  <a:pt x="404066" y="105735"/>
                  <a:pt x="415523" y="132404"/>
                </a:cubicBezTo>
                <a:cubicBezTo>
                  <a:pt x="426979" y="159072"/>
                  <a:pt x="432707" y="187056"/>
                  <a:pt x="432707" y="216353"/>
                </a:cubicBezTo>
                <a:cubicBezTo>
                  <a:pt x="432707" y="245651"/>
                  <a:pt x="426979" y="273635"/>
                  <a:pt x="415523" y="300303"/>
                </a:cubicBezTo>
                <a:cubicBezTo>
                  <a:pt x="404066" y="326972"/>
                  <a:pt x="388666" y="349978"/>
                  <a:pt x="369322" y="369322"/>
                </a:cubicBezTo>
                <a:cubicBezTo>
                  <a:pt x="349978" y="388666"/>
                  <a:pt x="326972" y="404066"/>
                  <a:pt x="300303" y="415523"/>
                </a:cubicBezTo>
                <a:cubicBezTo>
                  <a:pt x="273634" y="426979"/>
                  <a:pt x="245651" y="432707"/>
                  <a:pt x="216354" y="432707"/>
                </a:cubicBezTo>
                <a:cubicBezTo>
                  <a:pt x="184051" y="432707"/>
                  <a:pt x="153344" y="425899"/>
                  <a:pt x="124234" y="412283"/>
                </a:cubicBezTo>
                <a:cubicBezTo>
                  <a:pt x="95124" y="398667"/>
                  <a:pt x="70333" y="379464"/>
                  <a:pt x="49862" y="354673"/>
                </a:cubicBezTo>
                <a:cubicBezTo>
                  <a:pt x="48548" y="352795"/>
                  <a:pt x="47937" y="350683"/>
                  <a:pt x="48032" y="348335"/>
                </a:cubicBezTo>
                <a:cubicBezTo>
                  <a:pt x="48125" y="345987"/>
                  <a:pt x="48923" y="344062"/>
                  <a:pt x="50426" y="342560"/>
                </a:cubicBezTo>
                <a:lnTo>
                  <a:pt x="89020" y="303684"/>
                </a:lnTo>
                <a:cubicBezTo>
                  <a:pt x="90898" y="301993"/>
                  <a:pt x="93246" y="301148"/>
                  <a:pt x="96063" y="301148"/>
                </a:cubicBezTo>
                <a:cubicBezTo>
                  <a:pt x="99067" y="301524"/>
                  <a:pt x="101227" y="302651"/>
                  <a:pt x="102543" y="304529"/>
                </a:cubicBezTo>
                <a:cubicBezTo>
                  <a:pt x="116252" y="322371"/>
                  <a:pt x="133061" y="336174"/>
                  <a:pt x="152968" y="345940"/>
                </a:cubicBezTo>
                <a:cubicBezTo>
                  <a:pt x="172876" y="355706"/>
                  <a:pt x="194004" y="360589"/>
                  <a:pt x="216354" y="360589"/>
                </a:cubicBezTo>
                <a:cubicBezTo>
                  <a:pt x="235885" y="360589"/>
                  <a:pt x="254525" y="356786"/>
                  <a:pt x="272273" y="349180"/>
                </a:cubicBezTo>
                <a:cubicBezTo>
                  <a:pt x="290021" y="341574"/>
                  <a:pt x="305373" y="331291"/>
                  <a:pt x="318332" y="318333"/>
                </a:cubicBezTo>
                <a:cubicBezTo>
                  <a:pt x="331291" y="305374"/>
                  <a:pt x="341574" y="290021"/>
                  <a:pt x="349180" y="272273"/>
                </a:cubicBezTo>
                <a:cubicBezTo>
                  <a:pt x="356786" y="254525"/>
                  <a:pt x="360589" y="235885"/>
                  <a:pt x="360589" y="216353"/>
                </a:cubicBezTo>
                <a:cubicBezTo>
                  <a:pt x="360589" y="196822"/>
                  <a:pt x="356786" y="178182"/>
                  <a:pt x="349180" y="160434"/>
                </a:cubicBezTo>
                <a:cubicBezTo>
                  <a:pt x="341574" y="142686"/>
                  <a:pt x="331291" y="127333"/>
                  <a:pt x="318332" y="114374"/>
                </a:cubicBezTo>
                <a:cubicBezTo>
                  <a:pt x="305373" y="101416"/>
                  <a:pt x="290021" y="91133"/>
                  <a:pt x="272273" y="83527"/>
                </a:cubicBezTo>
                <a:cubicBezTo>
                  <a:pt x="254525" y="75921"/>
                  <a:pt x="235885" y="72118"/>
                  <a:pt x="216354" y="72118"/>
                </a:cubicBezTo>
                <a:cubicBezTo>
                  <a:pt x="197948" y="72118"/>
                  <a:pt x="180295" y="75451"/>
                  <a:pt x="163392" y="82118"/>
                </a:cubicBezTo>
                <a:cubicBezTo>
                  <a:pt x="146489" y="88786"/>
                  <a:pt x="131464" y="98317"/>
                  <a:pt x="118318" y="110712"/>
                </a:cubicBezTo>
                <a:lnTo>
                  <a:pt x="156912" y="149588"/>
                </a:lnTo>
                <a:cubicBezTo>
                  <a:pt x="162734" y="155222"/>
                  <a:pt x="164049" y="161702"/>
                  <a:pt x="160856" y="169026"/>
                </a:cubicBezTo>
                <a:cubicBezTo>
                  <a:pt x="157663" y="176538"/>
                  <a:pt x="152123" y="180295"/>
                  <a:pt x="144235" y="180295"/>
                </a:cubicBezTo>
                <a:lnTo>
                  <a:pt x="18029" y="180295"/>
                </a:lnTo>
                <a:cubicBezTo>
                  <a:pt x="13146" y="180295"/>
                  <a:pt x="8920" y="178510"/>
                  <a:pt x="5352" y="174942"/>
                </a:cubicBezTo>
                <a:cubicBezTo>
                  <a:pt x="1784" y="171374"/>
                  <a:pt x="0" y="167148"/>
                  <a:pt x="0" y="162265"/>
                </a:cubicBezTo>
                <a:lnTo>
                  <a:pt x="0" y="36059"/>
                </a:lnTo>
                <a:cubicBezTo>
                  <a:pt x="0" y="28171"/>
                  <a:pt x="3756" y="22631"/>
                  <a:pt x="11269" y="19438"/>
                </a:cubicBezTo>
                <a:cubicBezTo>
                  <a:pt x="18593" y="16245"/>
                  <a:pt x="25072" y="17560"/>
                  <a:pt x="30706" y="23382"/>
                </a:cubicBezTo>
                <a:lnTo>
                  <a:pt x="67329" y="59723"/>
                </a:lnTo>
                <a:cubicBezTo>
                  <a:pt x="87424" y="40754"/>
                  <a:pt x="110383" y="26058"/>
                  <a:pt x="136207" y="15635"/>
                </a:cubicBezTo>
                <a:cubicBezTo>
                  <a:pt x="162030" y="5211"/>
                  <a:pt x="188746" y="0"/>
                  <a:pt x="2163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015325-C8CE-4CB9-9B9E-41852F73D621}"/>
              </a:ext>
            </a:extLst>
          </p:cNvPr>
          <p:cNvSpPr/>
          <p:nvPr/>
        </p:nvSpPr>
        <p:spPr>
          <a:xfrm>
            <a:off x="8904634" y="5311872"/>
            <a:ext cx="2973956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</a:t>
            </a:r>
            <a:r>
              <a:rPr lang="fr-FR" sz="1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Claxton</a:t>
            </a:r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-Oldfield &amp; </a:t>
            </a:r>
            <a:r>
              <a:rPr lang="fr-FR" sz="1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Dunnett</a:t>
            </a:r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, 2016)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4FDC941-24A2-4945-92F8-9449755A796C}"/>
              </a:ext>
            </a:extLst>
          </p:cNvPr>
          <p:cNvSpPr/>
          <p:nvPr/>
        </p:nvSpPr>
        <p:spPr>
          <a:xfrm>
            <a:off x="8345455" y="2679939"/>
            <a:ext cx="336394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(Nahm, </a:t>
            </a:r>
            <a:r>
              <a:rPr lang="fr-FR" sz="1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Greyson</a:t>
            </a:r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, Kelly, &amp; </a:t>
            </a:r>
            <a:r>
              <a:rPr lang="fr-FR" sz="1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Haraldsson</a:t>
            </a:r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, 2012)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43B5DC9-0C5F-4DA1-9872-9F0E5AE77DD4}"/>
              </a:ext>
            </a:extLst>
          </p:cNvPr>
          <p:cNvSpPr/>
          <p:nvPr/>
        </p:nvSpPr>
        <p:spPr>
          <a:xfrm>
            <a:off x="583418" y="5324634"/>
            <a:ext cx="263709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(Nahm &amp; </a:t>
            </a:r>
            <a:r>
              <a:rPr lang="fr-FR" sz="1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Greyson</a:t>
            </a:r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, 2009)</a:t>
            </a:r>
          </a:p>
        </p:txBody>
      </p:sp>
      <p:pic>
        <p:nvPicPr>
          <p:cNvPr id="40" name="Graphique 1" descr="Engrenages">
            <a:extLst>
              <a:ext uri="{FF2B5EF4-FFF2-40B4-BE49-F238E27FC236}">
                <a16:creationId xmlns:a16="http://schemas.microsoft.com/office/drawing/2014/main" id="{96218908-CD7A-4250-82FE-FC951BC6BC3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11287" y="5643561"/>
            <a:ext cx="714311" cy="714311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B877FE9C-4866-4E41-BA4F-14A05833BB91}"/>
              </a:ext>
            </a:extLst>
          </p:cNvPr>
          <p:cNvSpPr/>
          <p:nvPr/>
        </p:nvSpPr>
        <p:spPr>
          <a:xfrm>
            <a:off x="583418" y="2746959"/>
            <a:ext cx="263709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(Nahm, 2009)</a:t>
            </a:r>
          </a:p>
        </p:txBody>
      </p:sp>
      <p:sp>
        <p:nvSpPr>
          <p:cNvPr id="50" name="Freeform 312">
            <a:extLst>
              <a:ext uri="{FF2B5EF4-FFF2-40B4-BE49-F238E27FC236}">
                <a16:creationId xmlns:a16="http://schemas.microsoft.com/office/drawing/2014/main" id="{31C9505A-E54C-4BE2-94CF-A04382732D24}"/>
              </a:ext>
            </a:extLst>
          </p:cNvPr>
          <p:cNvSpPr/>
          <p:nvPr/>
        </p:nvSpPr>
        <p:spPr>
          <a:xfrm>
            <a:off x="9173118" y="3241162"/>
            <a:ext cx="509225" cy="508964"/>
          </a:xfrm>
          <a:custGeom>
            <a:avLst/>
            <a:gdLst>
              <a:gd name="connsiteX0" fmla="*/ 225369 w 432708"/>
              <a:gd name="connsiteY0" fmla="*/ 108177 h 432707"/>
              <a:gd name="connsiteX1" fmla="*/ 243399 w 432708"/>
              <a:gd name="connsiteY1" fmla="*/ 108177 h 432707"/>
              <a:gd name="connsiteX2" fmla="*/ 249878 w 432708"/>
              <a:gd name="connsiteY2" fmla="*/ 110712 h 432707"/>
              <a:gd name="connsiteX3" fmla="*/ 252414 w 432708"/>
              <a:gd name="connsiteY3" fmla="*/ 117191 h 432707"/>
              <a:gd name="connsiteX4" fmla="*/ 252414 w 432708"/>
              <a:gd name="connsiteY4" fmla="*/ 243398 h 432707"/>
              <a:gd name="connsiteX5" fmla="*/ 249878 w 432708"/>
              <a:gd name="connsiteY5" fmla="*/ 249877 h 432707"/>
              <a:gd name="connsiteX6" fmla="*/ 243399 w 432708"/>
              <a:gd name="connsiteY6" fmla="*/ 252412 h 432707"/>
              <a:gd name="connsiteX7" fmla="*/ 153252 w 432708"/>
              <a:gd name="connsiteY7" fmla="*/ 252412 h 432707"/>
              <a:gd name="connsiteX8" fmla="*/ 146772 w 432708"/>
              <a:gd name="connsiteY8" fmla="*/ 249877 h 432707"/>
              <a:gd name="connsiteX9" fmla="*/ 144237 w 432708"/>
              <a:gd name="connsiteY9" fmla="*/ 243398 h 432707"/>
              <a:gd name="connsiteX10" fmla="*/ 144237 w 432708"/>
              <a:gd name="connsiteY10" fmla="*/ 225368 h 432707"/>
              <a:gd name="connsiteX11" fmla="*/ 146772 w 432708"/>
              <a:gd name="connsiteY11" fmla="*/ 218889 h 432707"/>
              <a:gd name="connsiteX12" fmla="*/ 153252 w 432708"/>
              <a:gd name="connsiteY12" fmla="*/ 216354 h 432707"/>
              <a:gd name="connsiteX13" fmla="*/ 216355 w 432708"/>
              <a:gd name="connsiteY13" fmla="*/ 216354 h 432707"/>
              <a:gd name="connsiteX14" fmla="*/ 216355 w 432708"/>
              <a:gd name="connsiteY14" fmla="*/ 117191 h 432707"/>
              <a:gd name="connsiteX15" fmla="*/ 218890 w 432708"/>
              <a:gd name="connsiteY15" fmla="*/ 110712 h 432707"/>
              <a:gd name="connsiteX16" fmla="*/ 225369 w 432708"/>
              <a:gd name="connsiteY16" fmla="*/ 108177 h 432707"/>
              <a:gd name="connsiteX17" fmla="*/ 216354 w 432708"/>
              <a:gd name="connsiteY17" fmla="*/ 63103 h 432707"/>
              <a:gd name="connsiteX18" fmla="*/ 139447 w 432708"/>
              <a:gd name="connsiteY18" fmla="*/ 83668 h 432707"/>
              <a:gd name="connsiteX19" fmla="*/ 83668 w 432708"/>
              <a:gd name="connsiteY19" fmla="*/ 139447 h 432707"/>
              <a:gd name="connsiteX20" fmla="*/ 63103 w 432708"/>
              <a:gd name="connsiteY20" fmla="*/ 216354 h 432707"/>
              <a:gd name="connsiteX21" fmla="*/ 83668 w 432708"/>
              <a:gd name="connsiteY21" fmla="*/ 293260 h 432707"/>
              <a:gd name="connsiteX22" fmla="*/ 139447 w 432708"/>
              <a:gd name="connsiteY22" fmla="*/ 349039 h 432707"/>
              <a:gd name="connsiteX23" fmla="*/ 216354 w 432708"/>
              <a:gd name="connsiteY23" fmla="*/ 369604 h 432707"/>
              <a:gd name="connsiteX24" fmla="*/ 293261 w 432708"/>
              <a:gd name="connsiteY24" fmla="*/ 349039 h 432707"/>
              <a:gd name="connsiteX25" fmla="*/ 349039 w 432708"/>
              <a:gd name="connsiteY25" fmla="*/ 293260 h 432707"/>
              <a:gd name="connsiteX26" fmla="*/ 369604 w 432708"/>
              <a:gd name="connsiteY26" fmla="*/ 216354 h 432707"/>
              <a:gd name="connsiteX27" fmla="*/ 349039 w 432708"/>
              <a:gd name="connsiteY27" fmla="*/ 139447 h 432707"/>
              <a:gd name="connsiteX28" fmla="*/ 293261 w 432708"/>
              <a:gd name="connsiteY28" fmla="*/ 83668 h 432707"/>
              <a:gd name="connsiteX29" fmla="*/ 216354 w 432708"/>
              <a:gd name="connsiteY29" fmla="*/ 63103 h 432707"/>
              <a:gd name="connsiteX30" fmla="*/ 216354 w 432708"/>
              <a:gd name="connsiteY30" fmla="*/ 0 h 432707"/>
              <a:gd name="connsiteX31" fmla="*/ 324953 w 432708"/>
              <a:gd name="connsiteY31" fmla="*/ 29016 h 432707"/>
              <a:gd name="connsiteX32" fmla="*/ 403692 w 432708"/>
              <a:gd name="connsiteY32" fmla="*/ 107754 h 432707"/>
              <a:gd name="connsiteX33" fmla="*/ 432708 w 432708"/>
              <a:gd name="connsiteY33" fmla="*/ 216354 h 432707"/>
              <a:gd name="connsiteX34" fmla="*/ 403692 w 432708"/>
              <a:gd name="connsiteY34" fmla="*/ 324953 h 432707"/>
              <a:gd name="connsiteX35" fmla="*/ 324953 w 432708"/>
              <a:gd name="connsiteY35" fmla="*/ 403691 h 432707"/>
              <a:gd name="connsiteX36" fmla="*/ 216354 w 432708"/>
              <a:gd name="connsiteY36" fmla="*/ 432707 h 432707"/>
              <a:gd name="connsiteX37" fmla="*/ 107755 w 432708"/>
              <a:gd name="connsiteY37" fmla="*/ 403691 h 432707"/>
              <a:gd name="connsiteX38" fmla="*/ 29016 w 432708"/>
              <a:gd name="connsiteY38" fmla="*/ 324953 h 432707"/>
              <a:gd name="connsiteX39" fmla="*/ 0 w 432708"/>
              <a:gd name="connsiteY39" fmla="*/ 216354 h 432707"/>
              <a:gd name="connsiteX40" fmla="*/ 29016 w 432708"/>
              <a:gd name="connsiteY40" fmla="*/ 107754 h 432707"/>
              <a:gd name="connsiteX41" fmla="*/ 107755 w 432708"/>
              <a:gd name="connsiteY41" fmla="*/ 29016 h 432707"/>
              <a:gd name="connsiteX42" fmla="*/ 216354 w 432708"/>
              <a:gd name="connsiteY42" fmla="*/ 0 h 43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432708" h="432707">
                <a:moveTo>
                  <a:pt x="225369" y="108177"/>
                </a:moveTo>
                <a:lnTo>
                  <a:pt x="243399" y="108177"/>
                </a:lnTo>
                <a:cubicBezTo>
                  <a:pt x="246028" y="108177"/>
                  <a:pt x="248188" y="109022"/>
                  <a:pt x="249878" y="110712"/>
                </a:cubicBezTo>
                <a:cubicBezTo>
                  <a:pt x="251568" y="112402"/>
                  <a:pt x="252414" y="114562"/>
                  <a:pt x="252414" y="117191"/>
                </a:cubicBezTo>
                <a:lnTo>
                  <a:pt x="252414" y="243398"/>
                </a:lnTo>
                <a:cubicBezTo>
                  <a:pt x="252414" y="246027"/>
                  <a:pt x="251568" y="248187"/>
                  <a:pt x="249878" y="249877"/>
                </a:cubicBezTo>
                <a:cubicBezTo>
                  <a:pt x="248188" y="251567"/>
                  <a:pt x="246028" y="252412"/>
                  <a:pt x="243399" y="252412"/>
                </a:cubicBezTo>
                <a:lnTo>
                  <a:pt x="153252" y="252412"/>
                </a:lnTo>
                <a:cubicBezTo>
                  <a:pt x="150623" y="252412"/>
                  <a:pt x="148462" y="251567"/>
                  <a:pt x="146772" y="249877"/>
                </a:cubicBezTo>
                <a:cubicBezTo>
                  <a:pt x="145082" y="248187"/>
                  <a:pt x="144237" y="246027"/>
                  <a:pt x="144237" y="243398"/>
                </a:cubicBezTo>
                <a:lnTo>
                  <a:pt x="144237" y="225368"/>
                </a:lnTo>
                <a:cubicBezTo>
                  <a:pt x="144237" y="222739"/>
                  <a:pt x="145082" y="220579"/>
                  <a:pt x="146772" y="218889"/>
                </a:cubicBezTo>
                <a:cubicBezTo>
                  <a:pt x="148462" y="217199"/>
                  <a:pt x="150623" y="216354"/>
                  <a:pt x="153252" y="216354"/>
                </a:cubicBezTo>
                <a:lnTo>
                  <a:pt x="216355" y="216354"/>
                </a:lnTo>
                <a:lnTo>
                  <a:pt x="216355" y="117191"/>
                </a:lnTo>
                <a:cubicBezTo>
                  <a:pt x="216355" y="114562"/>
                  <a:pt x="217200" y="112402"/>
                  <a:pt x="218890" y="110712"/>
                </a:cubicBezTo>
                <a:cubicBezTo>
                  <a:pt x="220581" y="109022"/>
                  <a:pt x="222740" y="108177"/>
                  <a:pt x="225369" y="108177"/>
                </a:cubicBezTo>
                <a:close/>
                <a:moveTo>
                  <a:pt x="216354" y="63103"/>
                </a:moveTo>
                <a:cubicBezTo>
                  <a:pt x="188558" y="63103"/>
                  <a:pt x="162923" y="69958"/>
                  <a:pt x="139447" y="83668"/>
                </a:cubicBezTo>
                <a:cubicBezTo>
                  <a:pt x="115971" y="97378"/>
                  <a:pt x="97378" y="115971"/>
                  <a:pt x="83668" y="139447"/>
                </a:cubicBezTo>
                <a:cubicBezTo>
                  <a:pt x="69958" y="162922"/>
                  <a:pt x="63103" y="188558"/>
                  <a:pt x="63103" y="216354"/>
                </a:cubicBezTo>
                <a:cubicBezTo>
                  <a:pt x="63103" y="244149"/>
                  <a:pt x="69958" y="269785"/>
                  <a:pt x="83668" y="293260"/>
                </a:cubicBezTo>
                <a:cubicBezTo>
                  <a:pt x="97378" y="316736"/>
                  <a:pt x="115971" y="335329"/>
                  <a:pt x="139447" y="349039"/>
                </a:cubicBezTo>
                <a:cubicBezTo>
                  <a:pt x="162923" y="362749"/>
                  <a:pt x="188558" y="369604"/>
                  <a:pt x="216354" y="369604"/>
                </a:cubicBezTo>
                <a:cubicBezTo>
                  <a:pt x="244150" y="369604"/>
                  <a:pt x="269785" y="362749"/>
                  <a:pt x="293261" y="349039"/>
                </a:cubicBezTo>
                <a:cubicBezTo>
                  <a:pt x="316737" y="335329"/>
                  <a:pt x="335330" y="316736"/>
                  <a:pt x="349039" y="293260"/>
                </a:cubicBezTo>
                <a:cubicBezTo>
                  <a:pt x="362750" y="269785"/>
                  <a:pt x="369604" y="244149"/>
                  <a:pt x="369604" y="216354"/>
                </a:cubicBezTo>
                <a:cubicBezTo>
                  <a:pt x="369604" y="188558"/>
                  <a:pt x="362750" y="162922"/>
                  <a:pt x="349039" y="139447"/>
                </a:cubicBezTo>
                <a:cubicBezTo>
                  <a:pt x="335330" y="115971"/>
                  <a:pt x="316737" y="97378"/>
                  <a:pt x="293261" y="83668"/>
                </a:cubicBezTo>
                <a:cubicBezTo>
                  <a:pt x="269785" y="69958"/>
                  <a:pt x="244150" y="63103"/>
                  <a:pt x="216354" y="63103"/>
                </a:cubicBezTo>
                <a:close/>
                <a:moveTo>
                  <a:pt x="216354" y="0"/>
                </a:moveTo>
                <a:cubicBezTo>
                  <a:pt x="255606" y="0"/>
                  <a:pt x="291806" y="9672"/>
                  <a:pt x="324953" y="29016"/>
                </a:cubicBezTo>
                <a:cubicBezTo>
                  <a:pt x="358101" y="48360"/>
                  <a:pt x="384347" y="74606"/>
                  <a:pt x="403692" y="107754"/>
                </a:cubicBezTo>
                <a:cubicBezTo>
                  <a:pt x="423036" y="140902"/>
                  <a:pt x="432708" y="177102"/>
                  <a:pt x="432708" y="216354"/>
                </a:cubicBezTo>
                <a:cubicBezTo>
                  <a:pt x="432708" y="255605"/>
                  <a:pt x="423036" y="291805"/>
                  <a:pt x="403692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6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6" y="324953"/>
                </a:cubicBezTo>
                <a:cubicBezTo>
                  <a:pt x="9673" y="291805"/>
                  <a:pt x="0" y="255605"/>
                  <a:pt x="0" y="216354"/>
                </a:cubicBezTo>
                <a:cubicBezTo>
                  <a:pt x="0" y="177102"/>
                  <a:pt x="9673" y="140902"/>
                  <a:pt x="29016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52" name="Graphique 2" descr="Public cible">
            <a:extLst>
              <a:ext uri="{FF2B5EF4-FFF2-40B4-BE49-F238E27FC236}">
                <a16:creationId xmlns:a16="http://schemas.microsoft.com/office/drawing/2014/main" id="{4957261A-23DC-4464-BF77-7526547C0309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81173" y="3759810"/>
            <a:ext cx="714302" cy="71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03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7" grpId="0"/>
      <p:bldP spid="60" grpId="0"/>
      <p:bldP spid="54" grpId="0" animBg="1"/>
      <p:bldP spid="5" grpId="0"/>
      <p:bldP spid="55" grpId="0"/>
      <p:bldP spid="63" grpId="0"/>
      <p:bldP spid="49" grpId="0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eris Thin" panose="00000300000000000000" pitchFamily="50" charset="0"/>
              </a:rPr>
              <a:t>RÉPERCUSSIONS CLINIQUES ET ETHIQUES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Journée doctorale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DBF4-37B7-4C4F-9728-A1C100B177E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1441702" y="5005602"/>
            <a:ext cx="2596896" cy="4318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Neris Light" panose="00000400000000000000" pitchFamily="50" charset="0"/>
              </a:rPr>
              <a:t>La conscience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794392" y="5005602"/>
            <a:ext cx="2596896" cy="4318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Neris Light" panose="00000400000000000000" pitchFamily="50" charset="0"/>
              </a:rPr>
              <a:t>Les </a:t>
            </a:r>
            <a:r>
              <a:rPr lang="en-US" sz="2400" dirty="0" err="1">
                <a:latin typeface="Neris Light" panose="00000400000000000000" pitchFamily="50" charset="0"/>
              </a:rPr>
              <a:t>soins</a:t>
            </a:r>
            <a:endParaRPr lang="en-US" sz="2400" dirty="0">
              <a:latin typeface="Neris Light" panose="00000400000000000000" pitchFamily="50" charset="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0"/>
          </p:nvPr>
        </p:nvSpPr>
        <p:spPr>
          <a:xfrm>
            <a:off x="8153400" y="5005602"/>
            <a:ext cx="2596896" cy="4318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Neris Light" panose="00000400000000000000" pitchFamily="50" charset="0"/>
              </a:rPr>
              <a:t>Les </a:t>
            </a:r>
            <a:r>
              <a:rPr lang="en-US" sz="2400" dirty="0" err="1">
                <a:latin typeface="Neris Light" panose="00000400000000000000" pitchFamily="50" charset="0"/>
              </a:rPr>
              <a:t>Proches</a:t>
            </a:r>
            <a:endParaRPr lang="en-US" sz="2400" dirty="0">
              <a:latin typeface="Neris Light" panose="00000400000000000000" pitchFamily="50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6"/>
          </p:nvPr>
        </p:nvSpPr>
        <p:spPr>
          <a:xfrm>
            <a:off x="1441702" y="1961239"/>
            <a:ext cx="2596896" cy="2596896"/>
          </a:xfrm>
          <a:solidFill>
            <a:schemeClr val="accent4"/>
          </a:solidFill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</p:nvPr>
        </p:nvSpPr>
        <p:spPr>
          <a:xfrm>
            <a:off x="4794392" y="1961239"/>
            <a:ext cx="2596896" cy="2596896"/>
          </a:xfrm>
          <a:solidFill>
            <a:schemeClr val="accent5"/>
          </a:solidFill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8"/>
          </p:nvPr>
        </p:nvSpPr>
        <p:spPr>
          <a:xfrm>
            <a:off x="8148661" y="1961239"/>
            <a:ext cx="2596896" cy="2596896"/>
          </a:xfrm>
          <a:solidFill>
            <a:schemeClr val="accent6"/>
          </a:solidFill>
        </p:spPr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43E4065E-EA77-466C-9B2B-63BE83D319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958" y="2056916"/>
            <a:ext cx="2405542" cy="2405542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02194AA6-8A8F-4837-9EA9-BA118B6DED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904" y="2046838"/>
            <a:ext cx="2444409" cy="244440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D7BD03C-0309-4ADC-B3B7-427550AB54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392" y="1970594"/>
            <a:ext cx="2596896" cy="259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20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eris Thin" panose="00000300000000000000" pitchFamily="50" charset="0"/>
              </a:rPr>
              <a:t>LA LUCIDITÉ TERMINALE ET LA CONSCIENCE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Journée doctorale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DBF4-37B7-4C4F-9728-A1C100B177E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1441702" y="5005602"/>
            <a:ext cx="2596896" cy="4318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Neris Light" panose="00000400000000000000" pitchFamily="50" charset="0"/>
              </a:rPr>
              <a:t>La conscience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6"/>
          </p:nvPr>
        </p:nvSpPr>
        <p:spPr>
          <a:xfrm>
            <a:off x="1441702" y="1961239"/>
            <a:ext cx="2596896" cy="2596896"/>
          </a:xfrm>
          <a:solidFill>
            <a:schemeClr val="accent4"/>
          </a:solidFill>
        </p:spPr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43E4065E-EA77-466C-9B2B-63BE83D319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958" y="2056916"/>
            <a:ext cx="2405542" cy="2405542"/>
          </a:xfrm>
          <a:prstGeom prst="rect">
            <a:avLst/>
          </a:prstGeom>
        </p:spPr>
      </p:pic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E64FA7BE-1BBE-4977-BE23-DBD943346929}"/>
              </a:ext>
            </a:extLst>
          </p:cNvPr>
          <p:cNvSpPr/>
          <p:nvPr/>
        </p:nvSpPr>
        <p:spPr>
          <a:xfrm>
            <a:off x="6473182" y="1336504"/>
            <a:ext cx="3151085" cy="888493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dirty="0">
                <a:latin typeface="Neris Light" panose="00000400000000000000" pitchFamily="50" charset="0"/>
              </a:rPr>
              <a:t>Possibilité d’un retour de la conscience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E47AB463-1BED-4B40-8AA9-C1657BC17874}"/>
              </a:ext>
            </a:extLst>
          </p:cNvPr>
          <p:cNvSpPr/>
          <p:nvPr/>
        </p:nvSpPr>
        <p:spPr>
          <a:xfrm>
            <a:off x="7268977" y="3172796"/>
            <a:ext cx="3481321" cy="888493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dirty="0">
                <a:latin typeface="Neris Light" panose="00000400000000000000" pitchFamily="50" charset="0"/>
              </a:rPr>
              <a:t>Remise en cause des théories biologiques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BB8CDC7D-772F-4F27-9F6C-2C554098F083}"/>
              </a:ext>
            </a:extLst>
          </p:cNvPr>
          <p:cNvSpPr/>
          <p:nvPr/>
        </p:nvSpPr>
        <p:spPr>
          <a:xfrm>
            <a:off x="6473182" y="4986551"/>
            <a:ext cx="3523074" cy="888493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dirty="0">
                <a:latin typeface="Neris Light" panose="00000400000000000000" pitchFamily="50" charset="0"/>
              </a:rPr>
              <a:t>Nouveau regard sur les patients en état d’inconscience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2A42B1-A80E-4A01-8E94-EA7E3FFC9F8E}"/>
              </a:ext>
            </a:extLst>
          </p:cNvPr>
          <p:cNvSpPr/>
          <p:nvPr/>
        </p:nvSpPr>
        <p:spPr>
          <a:xfrm>
            <a:off x="6412473" y="2222322"/>
            <a:ext cx="3291899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(Nahm, 2009)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057994-E20E-4583-97FF-2EDC7A110BFD}"/>
              </a:ext>
            </a:extLst>
          </p:cNvPr>
          <p:cNvSpPr/>
          <p:nvPr/>
        </p:nvSpPr>
        <p:spPr>
          <a:xfrm>
            <a:off x="7519464" y="4036076"/>
            <a:ext cx="291346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(Holden, 2007)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B052FAE-52B2-4C2C-AC9A-933C062CC1ED}"/>
              </a:ext>
            </a:extLst>
          </p:cNvPr>
          <p:cNvSpPr/>
          <p:nvPr/>
        </p:nvSpPr>
        <p:spPr>
          <a:xfrm>
            <a:off x="6779193" y="5827351"/>
            <a:ext cx="2911051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(Betty, 2016)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721FCB0B-A48D-4451-B8AD-18D5391BACA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5672"/>
          <a:stretch/>
        </p:blipFill>
        <p:spPr>
          <a:xfrm>
            <a:off x="4630911" y="1605943"/>
            <a:ext cx="1469263" cy="1433572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F7DFEA15-BCB2-40FD-ACA8-8B63752EF37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4381" b="36144"/>
          <a:stretch/>
        </p:blipFill>
        <p:spPr>
          <a:xfrm>
            <a:off x="4670963" y="3039515"/>
            <a:ext cx="1469263" cy="1230928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0E738E7E-59FD-4A75-9A85-822882DB68B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0525"/>
          <a:stretch/>
        </p:blipFill>
        <p:spPr>
          <a:xfrm>
            <a:off x="4632725" y="4548925"/>
            <a:ext cx="1469263" cy="123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4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eris Thin" panose="00000300000000000000" pitchFamily="50" charset="0"/>
              </a:rPr>
              <a:t>LA LUCIDITÉ TERMINALE ET LES SOINS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Journée doctorale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DBF4-37B7-4C4F-9728-A1C100B177E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794392" y="5005602"/>
            <a:ext cx="2596896" cy="4318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Neris Light" panose="00000400000000000000" pitchFamily="50" charset="0"/>
              </a:rPr>
              <a:t>Les </a:t>
            </a:r>
            <a:r>
              <a:rPr lang="en-US" sz="2400" dirty="0" err="1">
                <a:latin typeface="Neris Light" panose="00000400000000000000" pitchFamily="50" charset="0"/>
              </a:rPr>
              <a:t>soins</a:t>
            </a:r>
            <a:endParaRPr lang="en-US" sz="2400" dirty="0">
              <a:latin typeface="Neris Light" panose="00000400000000000000" pitchFamily="50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</p:nvPr>
        </p:nvSpPr>
        <p:spPr>
          <a:xfrm>
            <a:off x="4794392" y="1961239"/>
            <a:ext cx="2596896" cy="2596896"/>
          </a:xfrm>
          <a:solidFill>
            <a:schemeClr val="accent5"/>
          </a:solidFill>
        </p:spPr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D7BD03C-0309-4ADC-B3B7-427550AB54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392" y="1970594"/>
            <a:ext cx="2596896" cy="2596896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AAD7AE68-04C6-419E-96A5-F1CAE769F96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7211"/>
          <a:stretch/>
        </p:blipFill>
        <p:spPr>
          <a:xfrm rot="858393" flipH="1">
            <a:off x="7847071" y="2732073"/>
            <a:ext cx="1322947" cy="1233360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DC36AFE8-D008-4969-816E-0FDAC767899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9313"/>
          <a:stretch/>
        </p:blipFill>
        <p:spPr>
          <a:xfrm rot="730717">
            <a:off x="3571940" y="5298355"/>
            <a:ext cx="1322947" cy="1154317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DE0D56FB-214C-402C-A1A5-E2252EF8D59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7868"/>
          <a:stretch/>
        </p:blipFill>
        <p:spPr>
          <a:xfrm rot="20282246">
            <a:off x="3068123" y="1484277"/>
            <a:ext cx="1322947" cy="1208655"/>
          </a:xfrm>
          <a:prstGeom prst="rect">
            <a:avLst/>
          </a:prstGeom>
        </p:spPr>
      </p:pic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A90A007F-9155-4EA7-9BD0-DD79AC3C1B4D}"/>
              </a:ext>
            </a:extLst>
          </p:cNvPr>
          <p:cNvSpPr/>
          <p:nvPr/>
        </p:nvSpPr>
        <p:spPr>
          <a:xfrm>
            <a:off x="660134" y="1784159"/>
            <a:ext cx="2524293" cy="888493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dirty="0">
                <a:latin typeface="Neris Light" panose="00000400000000000000" pitchFamily="50" charset="0"/>
              </a:rPr>
              <a:t>Modification des pratiques de soin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F0118DDB-5438-4CBB-8018-8CF9D47B0AB8}"/>
              </a:ext>
            </a:extLst>
          </p:cNvPr>
          <p:cNvSpPr/>
          <p:nvPr/>
        </p:nvSpPr>
        <p:spPr>
          <a:xfrm>
            <a:off x="8558316" y="3249533"/>
            <a:ext cx="3151085" cy="8884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dirty="0">
                <a:latin typeface="Neris Light" panose="00000400000000000000" pitchFamily="50" charset="0"/>
              </a:rPr>
              <a:t>Sentiments de malaise et d’incompréhension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67C8A51C-76A3-4B62-B88D-71548C8C0CD3}"/>
              </a:ext>
            </a:extLst>
          </p:cNvPr>
          <p:cNvSpPr/>
          <p:nvPr/>
        </p:nvSpPr>
        <p:spPr>
          <a:xfrm>
            <a:off x="524892" y="4818026"/>
            <a:ext cx="3191524" cy="8884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dirty="0">
                <a:latin typeface="Neris Light" panose="00000400000000000000" pitchFamily="50" charset="0"/>
              </a:rPr>
              <a:t>Difficultés de communication entre pairs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F6AF1C3-210B-44B0-B61A-4AF2BAAB22D7}"/>
              </a:ext>
            </a:extLst>
          </p:cNvPr>
          <p:cNvSpPr/>
          <p:nvPr/>
        </p:nvSpPr>
        <p:spPr>
          <a:xfrm>
            <a:off x="603731" y="2661749"/>
            <a:ext cx="2637097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(Pearson, 2016)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61EFCAD-223E-4F51-B765-1571EEC289E5}"/>
              </a:ext>
            </a:extLst>
          </p:cNvPr>
          <p:cNvSpPr/>
          <p:nvPr/>
        </p:nvSpPr>
        <p:spPr>
          <a:xfrm>
            <a:off x="8753651" y="4109169"/>
            <a:ext cx="2955750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</a:t>
            </a:r>
            <a:r>
              <a:rPr lang="fr-FR" sz="1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Claxton</a:t>
            </a:r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-Oldfield &amp; </a:t>
            </a:r>
            <a:r>
              <a:rPr lang="fr-FR" sz="1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Dunnett</a:t>
            </a:r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, 2016)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401D5C8-43A8-4AF9-B88E-35A5A4D4A22E}"/>
              </a:ext>
            </a:extLst>
          </p:cNvPr>
          <p:cNvSpPr/>
          <p:nvPr/>
        </p:nvSpPr>
        <p:spPr>
          <a:xfrm>
            <a:off x="482600" y="5636791"/>
            <a:ext cx="3191524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(Brayne, Lovelace, &amp; Fenwick, 2008)</a:t>
            </a:r>
          </a:p>
        </p:txBody>
      </p:sp>
    </p:spTree>
    <p:extLst>
      <p:ext uri="{BB962C8B-B14F-4D97-AF65-F5344CB8AC3E}">
        <p14:creationId xmlns:p14="http://schemas.microsoft.com/office/powerpoint/2010/main" val="313219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31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eris Thin" panose="00000300000000000000" pitchFamily="50" charset="0"/>
              </a:rPr>
              <a:t>LA LUCIDITÉ TERMINALE ET LES PROCHES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Journée doctorale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DBF4-37B7-4C4F-9728-A1C100B177E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0"/>
          </p:nvPr>
        </p:nvSpPr>
        <p:spPr>
          <a:xfrm>
            <a:off x="8153400" y="5005602"/>
            <a:ext cx="2596896" cy="4318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Neris Light" panose="00000400000000000000" pitchFamily="50" charset="0"/>
              </a:rPr>
              <a:t>Les PROCHES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8"/>
          </p:nvPr>
        </p:nvSpPr>
        <p:spPr>
          <a:xfrm>
            <a:off x="8148661" y="1961239"/>
            <a:ext cx="2596896" cy="2596896"/>
          </a:xfrm>
          <a:solidFill>
            <a:schemeClr val="accent6"/>
          </a:solidFill>
        </p:spPr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02194AA6-8A8F-4837-9EA9-BA118B6DED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904" y="2046838"/>
            <a:ext cx="2444409" cy="2444409"/>
          </a:xfrm>
          <a:prstGeom prst="rect">
            <a:avLst/>
          </a:prstGeom>
        </p:spPr>
      </p:pic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7AFCB7B2-60F0-461D-BCB2-75BB7E1223A0}"/>
              </a:ext>
            </a:extLst>
          </p:cNvPr>
          <p:cNvSpPr/>
          <p:nvPr/>
        </p:nvSpPr>
        <p:spPr>
          <a:xfrm>
            <a:off x="2372910" y="1285325"/>
            <a:ext cx="3035879" cy="888493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dirty="0">
                <a:latin typeface="Neris Light" panose="00000400000000000000" pitchFamily="50" charset="0"/>
              </a:rPr>
              <a:t>Possibilité d’engager des interactions positives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DCFC696F-2C2A-4547-8C8D-84D3AAD69571}"/>
              </a:ext>
            </a:extLst>
          </p:cNvPr>
          <p:cNvSpPr/>
          <p:nvPr/>
        </p:nvSpPr>
        <p:spPr>
          <a:xfrm>
            <a:off x="1214123" y="3187663"/>
            <a:ext cx="3500090" cy="888493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dirty="0">
                <a:latin typeface="Neris Light" panose="00000400000000000000" pitchFamily="50" charset="0"/>
              </a:rPr>
              <a:t>Impression d’un faux espoir avec un décès brutal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873EDEAD-D009-4825-AF97-235AF5166A4A}"/>
              </a:ext>
            </a:extLst>
          </p:cNvPr>
          <p:cNvSpPr/>
          <p:nvPr/>
        </p:nvSpPr>
        <p:spPr>
          <a:xfrm>
            <a:off x="1908699" y="5095640"/>
            <a:ext cx="3500090" cy="8884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fr-FR" dirty="0">
                <a:latin typeface="Neris Light" panose="00000400000000000000" pitchFamily="50" charset="0"/>
              </a:rPr>
              <a:t>Difficultés d’appréhension et crainte d’un jugement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39AC279-9335-4A3F-BF49-476D46D52332}"/>
              </a:ext>
            </a:extLst>
          </p:cNvPr>
          <p:cNvSpPr/>
          <p:nvPr/>
        </p:nvSpPr>
        <p:spPr>
          <a:xfrm>
            <a:off x="2060252" y="2127669"/>
            <a:ext cx="3688002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(Fenwick, Lovelace &amp; Brayne, 2010)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6AF40AD-B92D-437E-9350-364C3C6C00B6}"/>
              </a:ext>
            </a:extLst>
          </p:cNvPr>
          <p:cNvSpPr/>
          <p:nvPr/>
        </p:nvSpPr>
        <p:spPr>
          <a:xfrm>
            <a:off x="1524744" y="4035086"/>
            <a:ext cx="2929175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</a:t>
            </a:r>
            <a:r>
              <a:rPr lang="fr-FR" sz="1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Chiriboga-Oleszczak</a:t>
            </a:r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, 2017)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B449A5C-4BE5-402F-8390-03EDE85C5CC0}"/>
              </a:ext>
            </a:extLst>
          </p:cNvPr>
          <p:cNvSpPr/>
          <p:nvPr/>
        </p:nvSpPr>
        <p:spPr>
          <a:xfrm>
            <a:off x="1983284" y="5931390"/>
            <a:ext cx="3363005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eris Thin" panose="00000300000000000000" pitchFamily="50" charset="0"/>
              </a:rPr>
              <a:t>(Fenwick, Lovelace &amp; Brayne, 2007)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4A9E0012-D760-4D60-832B-27EB0B17EF1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3678"/>
          <a:stretch/>
        </p:blipFill>
        <p:spPr>
          <a:xfrm>
            <a:off x="6096000" y="1625528"/>
            <a:ext cx="1469263" cy="1516832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3FF93965-350D-49DA-AAC7-7697BBA97FF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6272" b="34981"/>
          <a:stretch/>
        </p:blipFill>
        <p:spPr>
          <a:xfrm>
            <a:off x="6096000" y="3142360"/>
            <a:ext cx="1469263" cy="1200503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2D7EDF35-2CD8-476A-B821-91B4F4F8256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3208"/>
          <a:stretch/>
        </p:blipFill>
        <p:spPr>
          <a:xfrm>
            <a:off x="6095999" y="4241224"/>
            <a:ext cx="1469263" cy="153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44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eris Thin" panose="00000300000000000000" pitchFamily="50" charset="0"/>
              </a:rPr>
              <a:t>LE PROJET “LUCIDEUIL”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82600" y="6466112"/>
            <a:ext cx="2743200" cy="281437"/>
          </a:xfrm>
        </p:spPr>
        <p:txBody>
          <a:bodyPr/>
          <a:lstStyle/>
          <a:p>
            <a:r>
              <a:rPr lang="fr-FR"/>
              <a:t>7 Octobre 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466112"/>
            <a:ext cx="4114800" cy="281437"/>
          </a:xfrm>
        </p:spPr>
        <p:txBody>
          <a:bodyPr/>
          <a:lstStyle/>
          <a:p>
            <a:r>
              <a:rPr lang="fr-FR"/>
              <a:t>Journée doctorale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966201" y="6466112"/>
            <a:ext cx="2743200" cy="281437"/>
          </a:xfrm>
        </p:spPr>
        <p:txBody>
          <a:bodyPr/>
          <a:lstStyle/>
          <a:p>
            <a:fld id="{6E18DBF4-37B7-4C4F-9728-A1C100B177EE}" type="slidenum">
              <a:rPr lang="en-US" smtClean="0"/>
              <a:t>7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4308506" y="2094088"/>
            <a:ext cx="3574990" cy="3574990"/>
            <a:chOff x="4308506" y="1641506"/>
            <a:chExt cx="3574990" cy="3574990"/>
          </a:xfrm>
        </p:grpSpPr>
        <p:sp>
          <p:nvSpPr>
            <p:cNvPr id="11" name="Freeform 10"/>
            <p:cNvSpPr/>
            <p:nvPr/>
          </p:nvSpPr>
          <p:spPr>
            <a:xfrm>
              <a:off x="6273800" y="1641506"/>
              <a:ext cx="960390" cy="636372"/>
            </a:xfrm>
            <a:custGeom>
              <a:avLst/>
              <a:gdLst>
                <a:gd name="connsiteX0" fmla="*/ 0 w 960390"/>
                <a:gd name="connsiteY0" fmla="*/ 0 h 636372"/>
                <a:gd name="connsiteX1" fmla="*/ 5880 w 960390"/>
                <a:gd name="connsiteY1" fmla="*/ 297 h 636372"/>
                <a:gd name="connsiteX2" fmla="*/ 826626 w 960390"/>
                <a:gd name="connsiteY2" fmla="*/ 297831 h 636372"/>
                <a:gd name="connsiteX3" fmla="*/ 960390 w 960390"/>
                <a:gd name="connsiteY3" fmla="*/ 397858 h 636372"/>
                <a:gd name="connsiteX4" fmla="*/ 721876 w 960390"/>
                <a:gd name="connsiteY4" fmla="*/ 636372 h 636372"/>
                <a:gd name="connsiteX5" fmla="*/ 639763 w 960390"/>
                <a:gd name="connsiteY5" fmla="*/ 574969 h 636372"/>
                <a:gd name="connsiteX6" fmla="*/ 116897 w 960390"/>
                <a:gd name="connsiteY6" fmla="*/ 354946 h 636372"/>
                <a:gd name="connsiteX7" fmla="*/ 0 w 960390"/>
                <a:gd name="connsiteY7" fmla="*/ 337105 h 636372"/>
                <a:gd name="connsiteX8" fmla="*/ 0 w 960390"/>
                <a:gd name="connsiteY8" fmla="*/ 0 h 63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390" h="636372">
                  <a:moveTo>
                    <a:pt x="0" y="0"/>
                  </a:moveTo>
                  <a:lnTo>
                    <a:pt x="5880" y="297"/>
                  </a:lnTo>
                  <a:cubicBezTo>
                    <a:pt x="307841" y="30963"/>
                    <a:pt x="587694" y="136412"/>
                    <a:pt x="826626" y="297831"/>
                  </a:cubicBezTo>
                  <a:lnTo>
                    <a:pt x="960390" y="397858"/>
                  </a:lnTo>
                  <a:lnTo>
                    <a:pt x="721876" y="636372"/>
                  </a:lnTo>
                  <a:lnTo>
                    <a:pt x="639763" y="574969"/>
                  </a:lnTo>
                  <a:cubicBezTo>
                    <a:pt x="484178" y="469857"/>
                    <a:pt x="307276" y="393903"/>
                    <a:pt x="116897" y="354946"/>
                  </a:cubicBezTo>
                  <a:lnTo>
                    <a:pt x="0" y="337105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957811" y="1641506"/>
              <a:ext cx="960389" cy="636372"/>
            </a:xfrm>
            <a:custGeom>
              <a:avLst/>
              <a:gdLst>
                <a:gd name="connsiteX0" fmla="*/ 960389 w 960389"/>
                <a:gd name="connsiteY0" fmla="*/ 0 h 636372"/>
                <a:gd name="connsiteX1" fmla="*/ 960389 w 960389"/>
                <a:gd name="connsiteY1" fmla="*/ 337105 h 636372"/>
                <a:gd name="connsiteX2" fmla="*/ 843494 w 960389"/>
                <a:gd name="connsiteY2" fmla="*/ 354946 h 636372"/>
                <a:gd name="connsiteX3" fmla="*/ 320628 w 960389"/>
                <a:gd name="connsiteY3" fmla="*/ 574969 h 636372"/>
                <a:gd name="connsiteX4" fmla="*/ 238514 w 960389"/>
                <a:gd name="connsiteY4" fmla="*/ 636372 h 636372"/>
                <a:gd name="connsiteX5" fmla="*/ 0 w 960389"/>
                <a:gd name="connsiteY5" fmla="*/ 397858 h 636372"/>
                <a:gd name="connsiteX6" fmla="*/ 133765 w 960389"/>
                <a:gd name="connsiteY6" fmla="*/ 297831 h 636372"/>
                <a:gd name="connsiteX7" fmla="*/ 954511 w 960389"/>
                <a:gd name="connsiteY7" fmla="*/ 297 h 636372"/>
                <a:gd name="connsiteX8" fmla="*/ 960389 w 960389"/>
                <a:gd name="connsiteY8" fmla="*/ 0 h 63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389" h="636372">
                  <a:moveTo>
                    <a:pt x="960389" y="0"/>
                  </a:moveTo>
                  <a:lnTo>
                    <a:pt x="960389" y="337105"/>
                  </a:lnTo>
                  <a:lnTo>
                    <a:pt x="843494" y="354946"/>
                  </a:lnTo>
                  <a:cubicBezTo>
                    <a:pt x="653116" y="393903"/>
                    <a:pt x="476214" y="469857"/>
                    <a:pt x="320628" y="574969"/>
                  </a:cubicBezTo>
                  <a:lnTo>
                    <a:pt x="238514" y="636372"/>
                  </a:lnTo>
                  <a:lnTo>
                    <a:pt x="0" y="397858"/>
                  </a:lnTo>
                  <a:lnTo>
                    <a:pt x="133765" y="297831"/>
                  </a:lnTo>
                  <a:cubicBezTo>
                    <a:pt x="372697" y="136412"/>
                    <a:pt x="652550" y="30963"/>
                    <a:pt x="954511" y="297"/>
                  </a:cubicBezTo>
                  <a:lnTo>
                    <a:pt x="96038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7247124" y="2290811"/>
              <a:ext cx="636372" cy="960390"/>
            </a:xfrm>
            <a:custGeom>
              <a:avLst/>
              <a:gdLst>
                <a:gd name="connsiteX0" fmla="*/ 238514 w 636372"/>
                <a:gd name="connsiteY0" fmla="*/ 0 h 960390"/>
                <a:gd name="connsiteX1" fmla="*/ 338541 w 636372"/>
                <a:gd name="connsiteY1" fmla="*/ 133765 h 960390"/>
                <a:gd name="connsiteX2" fmla="*/ 636075 w 636372"/>
                <a:gd name="connsiteY2" fmla="*/ 954511 h 960390"/>
                <a:gd name="connsiteX3" fmla="*/ 636372 w 636372"/>
                <a:gd name="connsiteY3" fmla="*/ 960390 h 960390"/>
                <a:gd name="connsiteX4" fmla="*/ 299267 w 636372"/>
                <a:gd name="connsiteY4" fmla="*/ 960390 h 960390"/>
                <a:gd name="connsiteX5" fmla="*/ 281426 w 636372"/>
                <a:gd name="connsiteY5" fmla="*/ 843494 h 960390"/>
                <a:gd name="connsiteX6" fmla="*/ 61403 w 636372"/>
                <a:gd name="connsiteY6" fmla="*/ 320628 h 960390"/>
                <a:gd name="connsiteX7" fmla="*/ 0 w 636372"/>
                <a:gd name="connsiteY7" fmla="*/ 238514 h 960390"/>
                <a:gd name="connsiteX8" fmla="*/ 238514 w 636372"/>
                <a:gd name="connsiteY8" fmla="*/ 0 h 960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6372" h="960390">
                  <a:moveTo>
                    <a:pt x="238514" y="0"/>
                  </a:moveTo>
                  <a:lnTo>
                    <a:pt x="338541" y="133765"/>
                  </a:lnTo>
                  <a:cubicBezTo>
                    <a:pt x="499961" y="372697"/>
                    <a:pt x="605409" y="652550"/>
                    <a:pt x="636075" y="954511"/>
                  </a:cubicBezTo>
                  <a:lnTo>
                    <a:pt x="636372" y="960390"/>
                  </a:lnTo>
                  <a:lnTo>
                    <a:pt x="299267" y="960390"/>
                  </a:lnTo>
                  <a:lnTo>
                    <a:pt x="281426" y="843494"/>
                  </a:lnTo>
                  <a:cubicBezTo>
                    <a:pt x="242469" y="653116"/>
                    <a:pt x="166515" y="476214"/>
                    <a:pt x="61403" y="320628"/>
                  </a:cubicBezTo>
                  <a:lnTo>
                    <a:pt x="0" y="238514"/>
                  </a:lnTo>
                  <a:lnTo>
                    <a:pt x="23851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4308506" y="2290812"/>
              <a:ext cx="636372" cy="960389"/>
            </a:xfrm>
            <a:custGeom>
              <a:avLst/>
              <a:gdLst>
                <a:gd name="connsiteX0" fmla="*/ 397858 w 636372"/>
                <a:gd name="connsiteY0" fmla="*/ 0 h 960389"/>
                <a:gd name="connsiteX1" fmla="*/ 636372 w 636372"/>
                <a:gd name="connsiteY1" fmla="*/ 238514 h 960389"/>
                <a:gd name="connsiteX2" fmla="*/ 574969 w 636372"/>
                <a:gd name="connsiteY2" fmla="*/ 320627 h 960389"/>
                <a:gd name="connsiteX3" fmla="*/ 354946 w 636372"/>
                <a:gd name="connsiteY3" fmla="*/ 843493 h 960389"/>
                <a:gd name="connsiteX4" fmla="*/ 337105 w 636372"/>
                <a:gd name="connsiteY4" fmla="*/ 960389 h 960389"/>
                <a:gd name="connsiteX5" fmla="*/ 0 w 636372"/>
                <a:gd name="connsiteY5" fmla="*/ 960389 h 960389"/>
                <a:gd name="connsiteX6" fmla="*/ 297 w 636372"/>
                <a:gd name="connsiteY6" fmla="*/ 954510 h 960389"/>
                <a:gd name="connsiteX7" fmla="*/ 297831 w 636372"/>
                <a:gd name="connsiteY7" fmla="*/ 133764 h 960389"/>
                <a:gd name="connsiteX8" fmla="*/ 397858 w 636372"/>
                <a:gd name="connsiteY8" fmla="*/ 0 h 960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6372" h="960389">
                  <a:moveTo>
                    <a:pt x="397858" y="0"/>
                  </a:moveTo>
                  <a:lnTo>
                    <a:pt x="636372" y="238514"/>
                  </a:lnTo>
                  <a:lnTo>
                    <a:pt x="574969" y="320627"/>
                  </a:lnTo>
                  <a:cubicBezTo>
                    <a:pt x="469858" y="476213"/>
                    <a:pt x="393903" y="653115"/>
                    <a:pt x="354946" y="843493"/>
                  </a:cubicBezTo>
                  <a:lnTo>
                    <a:pt x="337105" y="960389"/>
                  </a:lnTo>
                  <a:lnTo>
                    <a:pt x="0" y="960389"/>
                  </a:lnTo>
                  <a:lnTo>
                    <a:pt x="297" y="954510"/>
                  </a:lnTo>
                  <a:cubicBezTo>
                    <a:pt x="30963" y="652549"/>
                    <a:pt x="136412" y="372696"/>
                    <a:pt x="297831" y="133764"/>
                  </a:cubicBezTo>
                  <a:lnTo>
                    <a:pt x="397858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308506" y="3606801"/>
              <a:ext cx="636372" cy="960389"/>
            </a:xfrm>
            <a:custGeom>
              <a:avLst/>
              <a:gdLst>
                <a:gd name="connsiteX0" fmla="*/ 0 w 636372"/>
                <a:gd name="connsiteY0" fmla="*/ 0 h 960389"/>
                <a:gd name="connsiteX1" fmla="*/ 337105 w 636372"/>
                <a:gd name="connsiteY1" fmla="*/ 0 h 960389"/>
                <a:gd name="connsiteX2" fmla="*/ 354946 w 636372"/>
                <a:gd name="connsiteY2" fmla="*/ 116896 h 960389"/>
                <a:gd name="connsiteX3" fmla="*/ 574969 w 636372"/>
                <a:gd name="connsiteY3" fmla="*/ 639762 h 960389"/>
                <a:gd name="connsiteX4" fmla="*/ 636372 w 636372"/>
                <a:gd name="connsiteY4" fmla="*/ 721875 h 960389"/>
                <a:gd name="connsiteX5" fmla="*/ 397858 w 636372"/>
                <a:gd name="connsiteY5" fmla="*/ 960389 h 960389"/>
                <a:gd name="connsiteX6" fmla="*/ 297831 w 636372"/>
                <a:gd name="connsiteY6" fmla="*/ 826625 h 960389"/>
                <a:gd name="connsiteX7" fmla="*/ 297 w 636372"/>
                <a:gd name="connsiteY7" fmla="*/ 5879 h 960389"/>
                <a:gd name="connsiteX8" fmla="*/ 0 w 636372"/>
                <a:gd name="connsiteY8" fmla="*/ 0 h 960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6372" h="960389">
                  <a:moveTo>
                    <a:pt x="0" y="0"/>
                  </a:moveTo>
                  <a:lnTo>
                    <a:pt x="337105" y="0"/>
                  </a:lnTo>
                  <a:lnTo>
                    <a:pt x="354946" y="116896"/>
                  </a:lnTo>
                  <a:cubicBezTo>
                    <a:pt x="393903" y="307275"/>
                    <a:pt x="469858" y="484177"/>
                    <a:pt x="574969" y="639762"/>
                  </a:cubicBezTo>
                  <a:lnTo>
                    <a:pt x="636372" y="721875"/>
                  </a:lnTo>
                  <a:lnTo>
                    <a:pt x="397858" y="960389"/>
                  </a:lnTo>
                  <a:lnTo>
                    <a:pt x="297831" y="826625"/>
                  </a:lnTo>
                  <a:cubicBezTo>
                    <a:pt x="136412" y="587693"/>
                    <a:pt x="30963" y="307840"/>
                    <a:pt x="297" y="5879"/>
                  </a:cubicBez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7247124" y="3606801"/>
              <a:ext cx="636372" cy="960390"/>
            </a:xfrm>
            <a:custGeom>
              <a:avLst/>
              <a:gdLst>
                <a:gd name="connsiteX0" fmla="*/ 299267 w 636372"/>
                <a:gd name="connsiteY0" fmla="*/ 0 h 960390"/>
                <a:gd name="connsiteX1" fmla="*/ 636372 w 636372"/>
                <a:gd name="connsiteY1" fmla="*/ 0 h 960390"/>
                <a:gd name="connsiteX2" fmla="*/ 636075 w 636372"/>
                <a:gd name="connsiteY2" fmla="*/ 5879 h 960390"/>
                <a:gd name="connsiteX3" fmla="*/ 338541 w 636372"/>
                <a:gd name="connsiteY3" fmla="*/ 826625 h 960390"/>
                <a:gd name="connsiteX4" fmla="*/ 238514 w 636372"/>
                <a:gd name="connsiteY4" fmla="*/ 960390 h 960390"/>
                <a:gd name="connsiteX5" fmla="*/ 0 w 636372"/>
                <a:gd name="connsiteY5" fmla="*/ 721876 h 960390"/>
                <a:gd name="connsiteX6" fmla="*/ 61403 w 636372"/>
                <a:gd name="connsiteY6" fmla="*/ 639762 h 960390"/>
                <a:gd name="connsiteX7" fmla="*/ 281426 w 636372"/>
                <a:gd name="connsiteY7" fmla="*/ 116896 h 960390"/>
                <a:gd name="connsiteX8" fmla="*/ 299267 w 636372"/>
                <a:gd name="connsiteY8" fmla="*/ 0 h 960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6372" h="960390">
                  <a:moveTo>
                    <a:pt x="299267" y="0"/>
                  </a:moveTo>
                  <a:lnTo>
                    <a:pt x="636372" y="0"/>
                  </a:lnTo>
                  <a:lnTo>
                    <a:pt x="636075" y="5879"/>
                  </a:lnTo>
                  <a:cubicBezTo>
                    <a:pt x="605409" y="307840"/>
                    <a:pt x="499961" y="587693"/>
                    <a:pt x="338541" y="826625"/>
                  </a:cubicBezTo>
                  <a:lnTo>
                    <a:pt x="238514" y="960390"/>
                  </a:lnTo>
                  <a:lnTo>
                    <a:pt x="0" y="721876"/>
                  </a:lnTo>
                  <a:lnTo>
                    <a:pt x="61403" y="639762"/>
                  </a:lnTo>
                  <a:cubicBezTo>
                    <a:pt x="166515" y="484177"/>
                    <a:pt x="242469" y="307275"/>
                    <a:pt x="281426" y="116896"/>
                  </a:cubicBezTo>
                  <a:lnTo>
                    <a:pt x="29926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957811" y="4580124"/>
              <a:ext cx="960389" cy="636372"/>
            </a:xfrm>
            <a:custGeom>
              <a:avLst/>
              <a:gdLst>
                <a:gd name="connsiteX0" fmla="*/ 238514 w 960389"/>
                <a:gd name="connsiteY0" fmla="*/ 0 h 636372"/>
                <a:gd name="connsiteX1" fmla="*/ 320628 w 960389"/>
                <a:gd name="connsiteY1" fmla="*/ 61403 h 636372"/>
                <a:gd name="connsiteX2" fmla="*/ 843494 w 960389"/>
                <a:gd name="connsiteY2" fmla="*/ 281426 h 636372"/>
                <a:gd name="connsiteX3" fmla="*/ 960389 w 960389"/>
                <a:gd name="connsiteY3" fmla="*/ 299267 h 636372"/>
                <a:gd name="connsiteX4" fmla="*/ 960389 w 960389"/>
                <a:gd name="connsiteY4" fmla="*/ 636372 h 636372"/>
                <a:gd name="connsiteX5" fmla="*/ 954511 w 960389"/>
                <a:gd name="connsiteY5" fmla="*/ 636075 h 636372"/>
                <a:gd name="connsiteX6" fmla="*/ 133765 w 960389"/>
                <a:gd name="connsiteY6" fmla="*/ 338541 h 636372"/>
                <a:gd name="connsiteX7" fmla="*/ 0 w 960389"/>
                <a:gd name="connsiteY7" fmla="*/ 238514 h 636372"/>
                <a:gd name="connsiteX8" fmla="*/ 238514 w 960389"/>
                <a:gd name="connsiteY8" fmla="*/ 0 h 63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389" h="636372">
                  <a:moveTo>
                    <a:pt x="238514" y="0"/>
                  </a:moveTo>
                  <a:lnTo>
                    <a:pt x="320628" y="61403"/>
                  </a:lnTo>
                  <a:cubicBezTo>
                    <a:pt x="476214" y="166515"/>
                    <a:pt x="653116" y="242469"/>
                    <a:pt x="843494" y="281426"/>
                  </a:cubicBezTo>
                  <a:lnTo>
                    <a:pt x="960389" y="299267"/>
                  </a:lnTo>
                  <a:lnTo>
                    <a:pt x="960389" y="636372"/>
                  </a:lnTo>
                  <a:lnTo>
                    <a:pt x="954511" y="636075"/>
                  </a:lnTo>
                  <a:cubicBezTo>
                    <a:pt x="652550" y="605409"/>
                    <a:pt x="372697" y="499961"/>
                    <a:pt x="133765" y="338541"/>
                  </a:cubicBezTo>
                  <a:lnTo>
                    <a:pt x="0" y="238514"/>
                  </a:lnTo>
                  <a:lnTo>
                    <a:pt x="23851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6273800" y="4580124"/>
              <a:ext cx="960390" cy="636372"/>
            </a:xfrm>
            <a:custGeom>
              <a:avLst/>
              <a:gdLst>
                <a:gd name="connsiteX0" fmla="*/ 721876 w 960390"/>
                <a:gd name="connsiteY0" fmla="*/ 0 h 636372"/>
                <a:gd name="connsiteX1" fmla="*/ 960390 w 960390"/>
                <a:gd name="connsiteY1" fmla="*/ 238514 h 636372"/>
                <a:gd name="connsiteX2" fmla="*/ 826626 w 960390"/>
                <a:gd name="connsiteY2" fmla="*/ 338541 h 636372"/>
                <a:gd name="connsiteX3" fmla="*/ 5880 w 960390"/>
                <a:gd name="connsiteY3" fmla="*/ 636075 h 636372"/>
                <a:gd name="connsiteX4" fmla="*/ 0 w 960390"/>
                <a:gd name="connsiteY4" fmla="*/ 636372 h 636372"/>
                <a:gd name="connsiteX5" fmla="*/ 0 w 960390"/>
                <a:gd name="connsiteY5" fmla="*/ 299267 h 636372"/>
                <a:gd name="connsiteX6" fmla="*/ 116897 w 960390"/>
                <a:gd name="connsiteY6" fmla="*/ 281426 h 636372"/>
                <a:gd name="connsiteX7" fmla="*/ 639763 w 960390"/>
                <a:gd name="connsiteY7" fmla="*/ 61403 h 636372"/>
                <a:gd name="connsiteX8" fmla="*/ 721876 w 960390"/>
                <a:gd name="connsiteY8" fmla="*/ 0 h 63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0390" h="636372">
                  <a:moveTo>
                    <a:pt x="721876" y="0"/>
                  </a:moveTo>
                  <a:lnTo>
                    <a:pt x="960390" y="238514"/>
                  </a:lnTo>
                  <a:lnTo>
                    <a:pt x="826626" y="338541"/>
                  </a:lnTo>
                  <a:cubicBezTo>
                    <a:pt x="587694" y="499961"/>
                    <a:pt x="307841" y="605409"/>
                    <a:pt x="5880" y="636075"/>
                  </a:cubicBezTo>
                  <a:lnTo>
                    <a:pt x="0" y="636372"/>
                  </a:lnTo>
                  <a:lnTo>
                    <a:pt x="0" y="299267"/>
                  </a:lnTo>
                  <a:lnTo>
                    <a:pt x="116897" y="281426"/>
                  </a:lnTo>
                  <a:cubicBezTo>
                    <a:pt x="307276" y="242469"/>
                    <a:pt x="484178" y="166515"/>
                    <a:pt x="639763" y="61403"/>
                  </a:cubicBezTo>
                  <a:lnTo>
                    <a:pt x="721876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0" name="Freeform 19"/>
          <p:cNvSpPr/>
          <p:nvPr/>
        </p:nvSpPr>
        <p:spPr>
          <a:xfrm>
            <a:off x="6273800" y="2094088"/>
            <a:ext cx="1609696" cy="1609695"/>
          </a:xfrm>
          <a:custGeom>
            <a:avLst/>
            <a:gdLst>
              <a:gd name="connsiteX0" fmla="*/ 0 w 1609696"/>
              <a:gd name="connsiteY0" fmla="*/ 0 h 1609695"/>
              <a:gd name="connsiteX1" fmla="*/ 5880 w 1609696"/>
              <a:gd name="connsiteY1" fmla="*/ 297 h 1609695"/>
              <a:gd name="connsiteX2" fmla="*/ 1609399 w 1609696"/>
              <a:gd name="connsiteY2" fmla="*/ 1603816 h 1609695"/>
              <a:gd name="connsiteX3" fmla="*/ 1609696 w 1609696"/>
              <a:gd name="connsiteY3" fmla="*/ 1609695 h 1609695"/>
              <a:gd name="connsiteX4" fmla="*/ 1272591 w 1609696"/>
              <a:gd name="connsiteY4" fmla="*/ 1609695 h 1609695"/>
              <a:gd name="connsiteX5" fmla="*/ 1254750 w 1609696"/>
              <a:gd name="connsiteY5" fmla="*/ 1492799 h 1609695"/>
              <a:gd name="connsiteX6" fmla="*/ 116897 w 1609696"/>
              <a:gd name="connsiteY6" fmla="*/ 354946 h 1609695"/>
              <a:gd name="connsiteX7" fmla="*/ 0 w 1609696"/>
              <a:gd name="connsiteY7" fmla="*/ 337105 h 1609695"/>
              <a:gd name="connsiteX8" fmla="*/ 0 w 1609696"/>
              <a:gd name="connsiteY8" fmla="*/ 0 h 160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696" h="1609695">
                <a:moveTo>
                  <a:pt x="0" y="0"/>
                </a:moveTo>
                <a:lnTo>
                  <a:pt x="5880" y="297"/>
                </a:lnTo>
                <a:cubicBezTo>
                  <a:pt x="851371" y="86161"/>
                  <a:pt x="1523535" y="758326"/>
                  <a:pt x="1609399" y="1603816"/>
                </a:cubicBezTo>
                <a:lnTo>
                  <a:pt x="1609696" y="1609695"/>
                </a:lnTo>
                <a:lnTo>
                  <a:pt x="1272591" y="1609695"/>
                </a:lnTo>
                <a:lnTo>
                  <a:pt x="1254750" y="1492799"/>
                </a:lnTo>
                <a:cubicBezTo>
                  <a:pt x="1137879" y="921663"/>
                  <a:pt x="688033" y="471817"/>
                  <a:pt x="116897" y="354946"/>
                </a:cubicBezTo>
                <a:lnTo>
                  <a:pt x="0" y="33710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4308506" y="2094088"/>
            <a:ext cx="1609694" cy="1609695"/>
          </a:xfrm>
          <a:custGeom>
            <a:avLst/>
            <a:gdLst>
              <a:gd name="connsiteX0" fmla="*/ 1609694 w 1609694"/>
              <a:gd name="connsiteY0" fmla="*/ 0 h 1609695"/>
              <a:gd name="connsiteX1" fmla="*/ 1609694 w 1609694"/>
              <a:gd name="connsiteY1" fmla="*/ 337105 h 1609695"/>
              <a:gd name="connsiteX2" fmla="*/ 1492799 w 1609694"/>
              <a:gd name="connsiteY2" fmla="*/ 354946 h 1609695"/>
              <a:gd name="connsiteX3" fmla="*/ 354946 w 1609694"/>
              <a:gd name="connsiteY3" fmla="*/ 1492799 h 1609695"/>
              <a:gd name="connsiteX4" fmla="*/ 337105 w 1609694"/>
              <a:gd name="connsiteY4" fmla="*/ 1609695 h 1609695"/>
              <a:gd name="connsiteX5" fmla="*/ 0 w 1609694"/>
              <a:gd name="connsiteY5" fmla="*/ 1609695 h 1609695"/>
              <a:gd name="connsiteX6" fmla="*/ 297 w 1609694"/>
              <a:gd name="connsiteY6" fmla="*/ 1603816 h 1609695"/>
              <a:gd name="connsiteX7" fmla="*/ 1603816 w 1609694"/>
              <a:gd name="connsiteY7" fmla="*/ 297 h 1609695"/>
              <a:gd name="connsiteX8" fmla="*/ 1609694 w 1609694"/>
              <a:gd name="connsiteY8" fmla="*/ 0 h 160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694" h="1609695">
                <a:moveTo>
                  <a:pt x="1609694" y="0"/>
                </a:moveTo>
                <a:lnTo>
                  <a:pt x="1609694" y="337105"/>
                </a:lnTo>
                <a:lnTo>
                  <a:pt x="1492799" y="354946"/>
                </a:lnTo>
                <a:cubicBezTo>
                  <a:pt x="921663" y="471817"/>
                  <a:pt x="471818" y="921663"/>
                  <a:pt x="354946" y="1492799"/>
                </a:cubicBezTo>
                <a:lnTo>
                  <a:pt x="337105" y="1609695"/>
                </a:lnTo>
                <a:lnTo>
                  <a:pt x="0" y="1609695"/>
                </a:lnTo>
                <a:lnTo>
                  <a:pt x="297" y="1603816"/>
                </a:lnTo>
                <a:cubicBezTo>
                  <a:pt x="86161" y="758326"/>
                  <a:pt x="758326" y="86161"/>
                  <a:pt x="1603816" y="297"/>
                </a:cubicBezTo>
                <a:lnTo>
                  <a:pt x="160969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308506" y="4059383"/>
            <a:ext cx="1609694" cy="1609695"/>
          </a:xfrm>
          <a:custGeom>
            <a:avLst/>
            <a:gdLst>
              <a:gd name="connsiteX0" fmla="*/ 0 w 1609694"/>
              <a:gd name="connsiteY0" fmla="*/ 0 h 1609695"/>
              <a:gd name="connsiteX1" fmla="*/ 337105 w 1609694"/>
              <a:gd name="connsiteY1" fmla="*/ 0 h 1609695"/>
              <a:gd name="connsiteX2" fmla="*/ 354946 w 1609694"/>
              <a:gd name="connsiteY2" fmla="*/ 116896 h 1609695"/>
              <a:gd name="connsiteX3" fmla="*/ 1492799 w 1609694"/>
              <a:gd name="connsiteY3" fmla="*/ 1254749 h 1609695"/>
              <a:gd name="connsiteX4" fmla="*/ 1609694 w 1609694"/>
              <a:gd name="connsiteY4" fmla="*/ 1272590 h 1609695"/>
              <a:gd name="connsiteX5" fmla="*/ 1609694 w 1609694"/>
              <a:gd name="connsiteY5" fmla="*/ 1609695 h 1609695"/>
              <a:gd name="connsiteX6" fmla="*/ 1603816 w 1609694"/>
              <a:gd name="connsiteY6" fmla="*/ 1609398 h 1609695"/>
              <a:gd name="connsiteX7" fmla="*/ 297 w 1609694"/>
              <a:gd name="connsiteY7" fmla="*/ 5879 h 1609695"/>
              <a:gd name="connsiteX8" fmla="*/ 0 w 1609694"/>
              <a:gd name="connsiteY8" fmla="*/ 0 h 160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694" h="1609695">
                <a:moveTo>
                  <a:pt x="0" y="0"/>
                </a:moveTo>
                <a:lnTo>
                  <a:pt x="337105" y="0"/>
                </a:lnTo>
                <a:lnTo>
                  <a:pt x="354946" y="116896"/>
                </a:lnTo>
                <a:cubicBezTo>
                  <a:pt x="471818" y="688032"/>
                  <a:pt x="921663" y="1137878"/>
                  <a:pt x="1492799" y="1254749"/>
                </a:cubicBezTo>
                <a:lnTo>
                  <a:pt x="1609694" y="1272590"/>
                </a:lnTo>
                <a:lnTo>
                  <a:pt x="1609694" y="1609695"/>
                </a:lnTo>
                <a:lnTo>
                  <a:pt x="1603816" y="1609398"/>
                </a:lnTo>
                <a:cubicBezTo>
                  <a:pt x="758326" y="1523534"/>
                  <a:pt x="86161" y="851370"/>
                  <a:pt x="297" y="587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273800" y="4059383"/>
            <a:ext cx="1609696" cy="1609695"/>
          </a:xfrm>
          <a:custGeom>
            <a:avLst/>
            <a:gdLst>
              <a:gd name="connsiteX0" fmla="*/ 1272591 w 1609696"/>
              <a:gd name="connsiteY0" fmla="*/ 0 h 1609695"/>
              <a:gd name="connsiteX1" fmla="*/ 1609696 w 1609696"/>
              <a:gd name="connsiteY1" fmla="*/ 0 h 1609695"/>
              <a:gd name="connsiteX2" fmla="*/ 1609399 w 1609696"/>
              <a:gd name="connsiteY2" fmla="*/ 5879 h 1609695"/>
              <a:gd name="connsiteX3" fmla="*/ 5880 w 1609696"/>
              <a:gd name="connsiteY3" fmla="*/ 1609398 h 1609695"/>
              <a:gd name="connsiteX4" fmla="*/ 0 w 1609696"/>
              <a:gd name="connsiteY4" fmla="*/ 1609695 h 1609695"/>
              <a:gd name="connsiteX5" fmla="*/ 0 w 1609696"/>
              <a:gd name="connsiteY5" fmla="*/ 1272590 h 1609695"/>
              <a:gd name="connsiteX6" fmla="*/ 116897 w 1609696"/>
              <a:gd name="connsiteY6" fmla="*/ 1254749 h 1609695"/>
              <a:gd name="connsiteX7" fmla="*/ 1254750 w 1609696"/>
              <a:gd name="connsiteY7" fmla="*/ 116896 h 1609695"/>
              <a:gd name="connsiteX8" fmla="*/ 1272591 w 1609696"/>
              <a:gd name="connsiteY8" fmla="*/ 0 h 1609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696" h="1609695">
                <a:moveTo>
                  <a:pt x="1272591" y="0"/>
                </a:moveTo>
                <a:lnTo>
                  <a:pt x="1609696" y="0"/>
                </a:lnTo>
                <a:lnTo>
                  <a:pt x="1609399" y="5879"/>
                </a:lnTo>
                <a:cubicBezTo>
                  <a:pt x="1523535" y="851370"/>
                  <a:pt x="851371" y="1523534"/>
                  <a:pt x="5880" y="1609398"/>
                </a:cubicBezTo>
                <a:lnTo>
                  <a:pt x="0" y="1609695"/>
                </a:lnTo>
                <a:lnTo>
                  <a:pt x="0" y="1272590"/>
                </a:lnTo>
                <a:lnTo>
                  <a:pt x="116897" y="1254749"/>
                </a:lnTo>
                <a:cubicBezTo>
                  <a:pt x="688033" y="1137878"/>
                  <a:pt x="1137879" y="688032"/>
                  <a:pt x="1254750" y="116896"/>
                </a:cubicBezTo>
                <a:lnTo>
                  <a:pt x="127259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 flipH="1">
            <a:off x="3225800" y="1714506"/>
            <a:ext cx="2696056" cy="716687"/>
            <a:chOff x="8460508" y="2094088"/>
            <a:chExt cx="914400" cy="933319"/>
          </a:xfrm>
        </p:grpSpPr>
        <p:cxnSp>
          <p:nvCxnSpPr>
            <p:cNvPr id="29" name="Straight Connector 28"/>
            <p:cNvCxnSpPr>
              <a:stCxn id="11" idx="7"/>
            </p:cNvCxnSpPr>
            <p:nvPr/>
          </p:nvCxnSpPr>
          <p:spPr>
            <a:xfrm flipV="1">
              <a:off x="8460509" y="2094088"/>
              <a:ext cx="0" cy="933319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8460508" y="2094088"/>
              <a:ext cx="9144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/>
          <p:cNvCxnSpPr>
            <a:cxnSpLocks/>
            <a:stCxn id="13" idx="4"/>
          </p:cNvCxnSpPr>
          <p:nvPr/>
        </p:nvCxnSpPr>
        <p:spPr>
          <a:xfrm>
            <a:off x="7546391" y="3703783"/>
            <a:ext cx="1419810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225800" y="4059383"/>
            <a:ext cx="1417320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 flipV="1">
            <a:off x="6273794" y="5331973"/>
            <a:ext cx="2692407" cy="778537"/>
            <a:chOff x="8460506" y="2094088"/>
            <a:chExt cx="914402" cy="983364"/>
          </a:xfrm>
        </p:grpSpPr>
        <p:cxnSp>
          <p:nvCxnSpPr>
            <p:cNvPr id="44" name="Straight Connector 43"/>
            <p:cNvCxnSpPr>
              <a:stCxn id="23" idx="5"/>
            </p:cNvCxnSpPr>
            <p:nvPr/>
          </p:nvCxnSpPr>
          <p:spPr>
            <a:xfrm flipV="1">
              <a:off x="8460506" y="2094088"/>
              <a:ext cx="1" cy="98336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8460508" y="2094088"/>
              <a:ext cx="914400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Rectangle 1436"/>
          <p:cNvSpPr>
            <a:spLocks noChangeArrowheads="1"/>
          </p:cNvSpPr>
          <p:nvPr/>
        </p:nvSpPr>
        <p:spPr bwMode="auto">
          <a:xfrm>
            <a:off x="269919" y="4554497"/>
            <a:ext cx="3333075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Une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réflexion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sur les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répercussions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possibles</a:t>
            </a:r>
            <a:endParaRPr lang="en-US" sz="2000" dirty="0">
              <a:solidFill>
                <a:srgbClr val="273339"/>
              </a:solidFill>
              <a:latin typeface="Neris Light" panose="00000400000000000000" pitchFamily="50" charset="0"/>
            </a:endParaRPr>
          </a:p>
        </p:txBody>
      </p:sp>
      <p:sp>
        <p:nvSpPr>
          <p:cNvPr id="51" name="Rectangle 1436"/>
          <p:cNvSpPr>
            <a:spLocks noChangeArrowheads="1"/>
          </p:cNvSpPr>
          <p:nvPr/>
        </p:nvSpPr>
        <p:spPr bwMode="auto">
          <a:xfrm>
            <a:off x="8856820" y="4870881"/>
            <a:ext cx="2952304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La mise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en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place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d’une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étude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innovante</a:t>
            </a:r>
            <a:endParaRPr lang="en-US" sz="2000" dirty="0">
              <a:solidFill>
                <a:srgbClr val="273339"/>
              </a:solidFill>
              <a:latin typeface="Neris Light" panose="00000400000000000000" pitchFamily="50" charset="0"/>
            </a:endParaRPr>
          </a:p>
        </p:txBody>
      </p:sp>
      <p:sp>
        <p:nvSpPr>
          <p:cNvPr id="57" name="Rectangle 1436"/>
          <p:cNvSpPr>
            <a:spLocks noChangeArrowheads="1"/>
          </p:cNvSpPr>
          <p:nvPr/>
        </p:nvSpPr>
        <p:spPr bwMode="auto">
          <a:xfrm>
            <a:off x="8849873" y="2293337"/>
            <a:ext cx="2926425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Une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difficulté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à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approcher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le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phénomène</a:t>
            </a:r>
            <a:endParaRPr lang="en-US" sz="2000" dirty="0">
              <a:solidFill>
                <a:srgbClr val="273339"/>
              </a:solidFill>
              <a:latin typeface="Neris Light" panose="00000400000000000000" pitchFamily="50" charset="0"/>
            </a:endParaRPr>
          </a:p>
        </p:txBody>
      </p:sp>
      <p:sp>
        <p:nvSpPr>
          <p:cNvPr id="60" name="Rectangle 1436"/>
          <p:cNvSpPr>
            <a:spLocks noChangeArrowheads="1"/>
          </p:cNvSpPr>
          <p:nvPr/>
        </p:nvSpPr>
        <p:spPr bwMode="auto">
          <a:xfrm>
            <a:off x="382876" y="2077250"/>
            <a:ext cx="3185629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Le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constat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d’une</a:t>
            </a:r>
            <a:r>
              <a:rPr lang="en-US" sz="2000" dirty="0">
                <a:solidFill>
                  <a:srgbClr val="273339"/>
                </a:solidFill>
                <a:latin typeface="Neris Light" panose="00000400000000000000" pitchFamily="50" charset="0"/>
              </a:rPr>
              <a:t> incertitude </a:t>
            </a:r>
            <a:r>
              <a:rPr lang="en-US" sz="2000" dirty="0" err="1">
                <a:solidFill>
                  <a:srgbClr val="273339"/>
                </a:solidFill>
                <a:latin typeface="Neris Light" panose="00000400000000000000" pitchFamily="50" charset="0"/>
              </a:rPr>
              <a:t>scientifique</a:t>
            </a:r>
            <a:endParaRPr lang="en-US" sz="2000" dirty="0">
              <a:solidFill>
                <a:srgbClr val="273339"/>
              </a:solidFill>
              <a:latin typeface="Neris Light" panose="00000400000000000000" pitchFamily="50" charset="0"/>
            </a:endParaRPr>
          </a:p>
        </p:txBody>
      </p:sp>
      <p:sp>
        <p:nvSpPr>
          <p:cNvPr id="36" name="Freeform 436">
            <a:extLst>
              <a:ext uri="{FF2B5EF4-FFF2-40B4-BE49-F238E27FC236}">
                <a16:creationId xmlns:a16="http://schemas.microsoft.com/office/drawing/2014/main" id="{F9AFD4B3-CE20-4522-B9C7-6424D93D578F}"/>
              </a:ext>
            </a:extLst>
          </p:cNvPr>
          <p:cNvSpPr/>
          <p:nvPr/>
        </p:nvSpPr>
        <p:spPr>
          <a:xfrm>
            <a:off x="2471789" y="1466887"/>
            <a:ext cx="518391" cy="518126"/>
          </a:xfrm>
          <a:custGeom>
            <a:avLst/>
            <a:gdLst/>
            <a:ahLst/>
            <a:cxnLst/>
            <a:rect l="l" t="t" r="r" b="b"/>
            <a:pathLst>
              <a:path w="432707" h="432707">
                <a:moveTo>
                  <a:pt x="216353" y="0"/>
                </a:moveTo>
                <a:cubicBezTo>
                  <a:pt x="255605" y="0"/>
                  <a:pt x="291805" y="9672"/>
                  <a:pt x="324953" y="29016"/>
                </a:cubicBezTo>
                <a:cubicBezTo>
                  <a:pt x="358100" y="48360"/>
                  <a:pt x="384346" y="74606"/>
                  <a:pt x="403690" y="107754"/>
                </a:cubicBezTo>
                <a:cubicBezTo>
                  <a:pt x="423035" y="140902"/>
                  <a:pt x="432707" y="177102"/>
                  <a:pt x="432707" y="216353"/>
                </a:cubicBezTo>
                <a:cubicBezTo>
                  <a:pt x="432707" y="255605"/>
                  <a:pt x="423035" y="291805"/>
                  <a:pt x="403690" y="324953"/>
                </a:cubicBezTo>
                <a:cubicBezTo>
                  <a:pt x="384346" y="358101"/>
                  <a:pt x="358100" y="384347"/>
                  <a:pt x="324953" y="403691"/>
                </a:cubicBezTo>
                <a:cubicBezTo>
                  <a:pt x="291805" y="423035"/>
                  <a:pt x="255605" y="432707"/>
                  <a:pt x="216353" y="432707"/>
                </a:cubicBezTo>
                <a:cubicBezTo>
                  <a:pt x="177102" y="432707"/>
                  <a:pt x="140902" y="423035"/>
                  <a:pt x="107754" y="403691"/>
                </a:cubicBezTo>
                <a:cubicBezTo>
                  <a:pt x="74606" y="384347"/>
                  <a:pt x="48360" y="358101"/>
                  <a:pt x="29016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6" y="107754"/>
                </a:cubicBezTo>
                <a:cubicBezTo>
                  <a:pt x="48360" y="74606"/>
                  <a:pt x="74606" y="48360"/>
                  <a:pt x="107754" y="29016"/>
                </a:cubicBezTo>
                <a:cubicBezTo>
                  <a:pt x="140902" y="9672"/>
                  <a:pt x="177102" y="0"/>
                  <a:pt x="216353" y="0"/>
                </a:cubicBezTo>
                <a:close/>
                <a:moveTo>
                  <a:pt x="221987" y="72118"/>
                </a:moveTo>
                <a:cubicBezTo>
                  <a:pt x="176351" y="72118"/>
                  <a:pt x="141512" y="92119"/>
                  <a:pt x="117473" y="132122"/>
                </a:cubicBezTo>
                <a:cubicBezTo>
                  <a:pt x="114656" y="136630"/>
                  <a:pt x="115407" y="140574"/>
                  <a:pt x="119726" y="143954"/>
                </a:cubicBezTo>
                <a:lnTo>
                  <a:pt x="156913" y="172125"/>
                </a:lnTo>
                <a:cubicBezTo>
                  <a:pt x="158227" y="173252"/>
                  <a:pt x="160011" y="173815"/>
                  <a:pt x="162265" y="173815"/>
                </a:cubicBezTo>
                <a:cubicBezTo>
                  <a:pt x="165270" y="173815"/>
                  <a:pt x="167618" y="172688"/>
                  <a:pt x="169308" y="170435"/>
                </a:cubicBezTo>
                <a:cubicBezTo>
                  <a:pt x="179261" y="157664"/>
                  <a:pt x="187337" y="149025"/>
                  <a:pt x="193535" y="144517"/>
                </a:cubicBezTo>
                <a:cubicBezTo>
                  <a:pt x="199920" y="140010"/>
                  <a:pt x="207996" y="137756"/>
                  <a:pt x="217762" y="137756"/>
                </a:cubicBezTo>
                <a:cubicBezTo>
                  <a:pt x="226777" y="137756"/>
                  <a:pt x="234805" y="140198"/>
                  <a:pt x="241848" y="145081"/>
                </a:cubicBezTo>
                <a:cubicBezTo>
                  <a:pt x="248891" y="149964"/>
                  <a:pt x="252412" y="155504"/>
                  <a:pt x="252412" y="161702"/>
                </a:cubicBezTo>
                <a:cubicBezTo>
                  <a:pt x="252412" y="168838"/>
                  <a:pt x="250534" y="174567"/>
                  <a:pt x="246778" y="178886"/>
                </a:cubicBezTo>
                <a:cubicBezTo>
                  <a:pt x="243022" y="183206"/>
                  <a:pt x="236637" y="187431"/>
                  <a:pt x="227622" y="191563"/>
                </a:cubicBezTo>
                <a:cubicBezTo>
                  <a:pt x="215790" y="196822"/>
                  <a:pt x="204944" y="204944"/>
                  <a:pt x="195084" y="215931"/>
                </a:cubicBezTo>
                <a:cubicBezTo>
                  <a:pt x="185224" y="226918"/>
                  <a:pt x="180295" y="238702"/>
                  <a:pt x="180295" y="251286"/>
                </a:cubicBezTo>
                <a:lnTo>
                  <a:pt x="180295" y="261427"/>
                </a:lnTo>
                <a:cubicBezTo>
                  <a:pt x="180295" y="264056"/>
                  <a:pt x="181140" y="266216"/>
                  <a:pt x="182830" y="267906"/>
                </a:cubicBezTo>
                <a:cubicBezTo>
                  <a:pt x="184520" y="269597"/>
                  <a:pt x="186680" y="270442"/>
                  <a:pt x="189309" y="270442"/>
                </a:cubicBezTo>
                <a:lnTo>
                  <a:pt x="243397" y="270442"/>
                </a:lnTo>
                <a:cubicBezTo>
                  <a:pt x="246027" y="270442"/>
                  <a:pt x="248187" y="269597"/>
                  <a:pt x="249877" y="267906"/>
                </a:cubicBezTo>
                <a:cubicBezTo>
                  <a:pt x="251567" y="266216"/>
                  <a:pt x="252412" y="264056"/>
                  <a:pt x="252412" y="261427"/>
                </a:cubicBezTo>
                <a:cubicBezTo>
                  <a:pt x="252412" y="257859"/>
                  <a:pt x="254431" y="253211"/>
                  <a:pt x="258469" y="247482"/>
                </a:cubicBezTo>
                <a:cubicBezTo>
                  <a:pt x="262507" y="241754"/>
                  <a:pt x="267624" y="237106"/>
                  <a:pt x="273822" y="233538"/>
                </a:cubicBezTo>
                <a:cubicBezTo>
                  <a:pt x="279832" y="230157"/>
                  <a:pt x="284433" y="227481"/>
                  <a:pt x="287626" y="225509"/>
                </a:cubicBezTo>
                <a:cubicBezTo>
                  <a:pt x="290819" y="223537"/>
                  <a:pt x="295138" y="220250"/>
                  <a:pt x="300585" y="215649"/>
                </a:cubicBezTo>
                <a:cubicBezTo>
                  <a:pt x="306031" y="211048"/>
                  <a:pt x="310210" y="206541"/>
                  <a:pt x="313121" y="202127"/>
                </a:cubicBezTo>
                <a:cubicBezTo>
                  <a:pt x="316032" y="197714"/>
                  <a:pt x="318661" y="192033"/>
                  <a:pt x="321009" y="185084"/>
                </a:cubicBezTo>
                <a:cubicBezTo>
                  <a:pt x="323356" y="178135"/>
                  <a:pt x="324530" y="170529"/>
                  <a:pt x="324530" y="162265"/>
                </a:cubicBezTo>
                <a:cubicBezTo>
                  <a:pt x="324530" y="145738"/>
                  <a:pt x="319318" y="130432"/>
                  <a:pt x="308895" y="116346"/>
                </a:cubicBezTo>
                <a:cubicBezTo>
                  <a:pt x="298472" y="102261"/>
                  <a:pt x="285466" y="91368"/>
                  <a:pt x="269878" y="83668"/>
                </a:cubicBezTo>
                <a:cubicBezTo>
                  <a:pt x="254290" y="75968"/>
                  <a:pt x="238327" y="72118"/>
                  <a:pt x="221987" y="72118"/>
                </a:cubicBezTo>
                <a:close/>
                <a:moveTo>
                  <a:pt x="189309" y="288471"/>
                </a:moveTo>
                <a:cubicBezTo>
                  <a:pt x="186680" y="288471"/>
                  <a:pt x="184520" y="289316"/>
                  <a:pt x="182830" y="291007"/>
                </a:cubicBezTo>
                <a:cubicBezTo>
                  <a:pt x="181140" y="292697"/>
                  <a:pt x="180295" y="294857"/>
                  <a:pt x="180295" y="297486"/>
                </a:cubicBezTo>
                <a:lnTo>
                  <a:pt x="180295" y="351575"/>
                </a:lnTo>
                <a:cubicBezTo>
                  <a:pt x="180295" y="354204"/>
                  <a:pt x="181140" y="356364"/>
                  <a:pt x="182830" y="358054"/>
                </a:cubicBezTo>
                <a:cubicBezTo>
                  <a:pt x="184520" y="359744"/>
                  <a:pt x="186680" y="360589"/>
                  <a:pt x="189309" y="360589"/>
                </a:cubicBezTo>
                <a:lnTo>
                  <a:pt x="243397" y="360589"/>
                </a:lnTo>
                <a:cubicBezTo>
                  <a:pt x="246027" y="360589"/>
                  <a:pt x="248187" y="359744"/>
                  <a:pt x="249877" y="358054"/>
                </a:cubicBezTo>
                <a:cubicBezTo>
                  <a:pt x="251567" y="356364"/>
                  <a:pt x="252412" y="354204"/>
                  <a:pt x="252412" y="351575"/>
                </a:cubicBezTo>
                <a:lnTo>
                  <a:pt x="252412" y="297486"/>
                </a:lnTo>
                <a:cubicBezTo>
                  <a:pt x="252412" y="294857"/>
                  <a:pt x="251567" y="292697"/>
                  <a:pt x="249877" y="291007"/>
                </a:cubicBezTo>
                <a:cubicBezTo>
                  <a:pt x="248187" y="289316"/>
                  <a:pt x="246027" y="288471"/>
                  <a:pt x="243397" y="288471"/>
                </a:cubicBezTo>
                <a:lnTo>
                  <a:pt x="189309" y="2884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350"/>
          </a:p>
        </p:txBody>
      </p:sp>
      <p:pic>
        <p:nvPicPr>
          <p:cNvPr id="37" name="Graphique 2" descr="Ampoule et engrenage ">
            <a:extLst>
              <a:ext uri="{FF2B5EF4-FFF2-40B4-BE49-F238E27FC236}">
                <a16:creationId xmlns:a16="http://schemas.microsoft.com/office/drawing/2014/main" id="{536C46F4-576B-4D5C-8C29-8B8CCD2AC04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31732" y="5697681"/>
            <a:ext cx="714311" cy="7143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15F5EFB-2D6D-49AE-8194-8DE3484DE0D9}"/>
              </a:ext>
            </a:extLst>
          </p:cNvPr>
          <p:cNvSpPr txBox="1"/>
          <p:nvPr/>
        </p:nvSpPr>
        <p:spPr>
          <a:xfrm>
            <a:off x="4865292" y="3642955"/>
            <a:ext cx="2556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>
                <a:solidFill>
                  <a:schemeClr val="accent5"/>
                </a:solidFill>
                <a:latin typeface="Always" pitchFamily="50" charset="0"/>
              </a:rPr>
              <a:t>Lucideuil</a:t>
            </a:r>
            <a:endParaRPr lang="fr-FR" dirty="0">
              <a:solidFill>
                <a:schemeClr val="accent5"/>
              </a:solidFill>
              <a:latin typeface="Always" pitchFamily="50" charset="0"/>
            </a:endParaRPr>
          </a:p>
        </p:txBody>
      </p:sp>
      <p:pic>
        <p:nvPicPr>
          <p:cNvPr id="40" name="Graphique 1" descr="Recherche">
            <a:extLst>
              <a:ext uri="{FF2B5EF4-FFF2-40B4-BE49-F238E27FC236}">
                <a16:creationId xmlns:a16="http://schemas.microsoft.com/office/drawing/2014/main" id="{78BAD4A6-FBE5-49B5-B000-FCD7C09C32FE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47647" y="3743234"/>
            <a:ext cx="714302" cy="714302"/>
          </a:xfrm>
          <a:prstGeom prst="rect">
            <a:avLst/>
          </a:prstGeom>
        </p:spPr>
      </p:pic>
      <p:pic>
        <p:nvPicPr>
          <p:cNvPr id="42" name="Graphique 3" descr="Microscope">
            <a:extLst>
              <a:ext uri="{FF2B5EF4-FFF2-40B4-BE49-F238E27FC236}">
                <a16:creationId xmlns:a16="http://schemas.microsoft.com/office/drawing/2014/main" id="{6F7BB500-96D5-4956-AB11-8012F11C328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231732" y="3167131"/>
            <a:ext cx="707886" cy="70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61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7" grpId="0"/>
      <p:bldP spid="60" grpId="0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Neris Thin" panose="00000300000000000000" pitchFamily="50" charset="0"/>
              </a:rPr>
              <a:t>MÉTHODOLOGIE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DBF4-37B7-4C4F-9728-A1C100B177EE}" type="slidenum">
              <a:rPr lang="en-US" smtClean="0"/>
              <a:t>8</a:t>
            </a:fld>
            <a:endParaRPr lang="en-US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E059ED6-1239-47D3-83FD-174FA8C15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5374" y="715732"/>
            <a:ext cx="9561251" cy="6142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56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B73B7D-13C8-48D9-941B-80B86C1C0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latin typeface="Neris Thin" panose="00000300000000000000" pitchFamily="50" charset="0"/>
              </a:rPr>
              <a:t>PORTÉES &amp; IMPLICATIONS 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4244A1E-AAC1-4879-A8F2-5D7770419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7 Octobre 2020</a:t>
            </a:r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DE0A5D-E958-4220-85F1-52D393B4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doctorale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7234FB-5F8A-4B4A-9D01-AA409F09C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8DBF4-37B7-4C4F-9728-A1C100B177EE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8" name="Group 10">
            <a:extLst>
              <a:ext uri="{FF2B5EF4-FFF2-40B4-BE49-F238E27FC236}">
                <a16:creationId xmlns:a16="http://schemas.microsoft.com/office/drawing/2014/main" id="{313D7FB6-5888-4DD8-9992-AB6731547AA5}"/>
              </a:ext>
            </a:extLst>
          </p:cNvPr>
          <p:cNvGrpSpPr/>
          <p:nvPr/>
        </p:nvGrpSpPr>
        <p:grpSpPr>
          <a:xfrm>
            <a:off x="3798387" y="2516655"/>
            <a:ext cx="1661290" cy="3222100"/>
            <a:chOff x="4007767" y="2262697"/>
            <a:chExt cx="1882393" cy="3650934"/>
          </a:xfrm>
        </p:grpSpPr>
        <p:sp>
          <p:nvSpPr>
            <p:cNvPr id="21" name="Freeform 137">
              <a:extLst>
                <a:ext uri="{FF2B5EF4-FFF2-40B4-BE49-F238E27FC236}">
                  <a16:creationId xmlns:a16="http://schemas.microsoft.com/office/drawing/2014/main" id="{A4DEFE13-3802-425E-BBCC-30B5518ABE11}"/>
                </a:ext>
              </a:extLst>
            </p:cNvPr>
            <p:cNvSpPr>
              <a:spLocks/>
            </p:cNvSpPr>
            <p:nvPr/>
          </p:nvSpPr>
          <p:spPr bwMode="auto">
            <a:xfrm rot="21191604">
              <a:off x="4130088" y="4241363"/>
              <a:ext cx="1119113" cy="1672268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2" name="Freeform 137">
              <a:extLst>
                <a:ext uri="{FF2B5EF4-FFF2-40B4-BE49-F238E27FC236}">
                  <a16:creationId xmlns:a16="http://schemas.microsoft.com/office/drawing/2014/main" id="{93295480-0A5E-4256-A370-E87206D256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767" y="2262697"/>
              <a:ext cx="1882393" cy="2812821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9" name="Group 11">
            <a:extLst>
              <a:ext uri="{FF2B5EF4-FFF2-40B4-BE49-F238E27FC236}">
                <a16:creationId xmlns:a16="http://schemas.microsoft.com/office/drawing/2014/main" id="{0FEFE211-8541-42B9-A137-8056322D95F1}"/>
              </a:ext>
            </a:extLst>
          </p:cNvPr>
          <p:cNvGrpSpPr/>
          <p:nvPr/>
        </p:nvGrpSpPr>
        <p:grpSpPr>
          <a:xfrm flipH="1">
            <a:off x="6732325" y="2610568"/>
            <a:ext cx="1612113" cy="3198025"/>
            <a:chOff x="4007767" y="2262697"/>
            <a:chExt cx="1882393" cy="3736716"/>
          </a:xfrm>
        </p:grpSpPr>
        <p:sp>
          <p:nvSpPr>
            <p:cNvPr id="18" name="Freeform 137">
              <a:extLst>
                <a:ext uri="{FF2B5EF4-FFF2-40B4-BE49-F238E27FC236}">
                  <a16:creationId xmlns:a16="http://schemas.microsoft.com/office/drawing/2014/main" id="{70FB9C72-FBCD-4EA7-8ECE-7FFA20AF423B}"/>
                </a:ext>
              </a:extLst>
            </p:cNvPr>
            <p:cNvSpPr>
              <a:spLocks/>
            </p:cNvSpPr>
            <p:nvPr/>
          </p:nvSpPr>
          <p:spPr bwMode="auto">
            <a:xfrm rot="21191604">
              <a:off x="4071546" y="4327146"/>
              <a:ext cx="1119113" cy="1672267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9" name="Freeform 137">
              <a:extLst>
                <a:ext uri="{FF2B5EF4-FFF2-40B4-BE49-F238E27FC236}">
                  <a16:creationId xmlns:a16="http://schemas.microsoft.com/office/drawing/2014/main" id="{221B4D30-1EEB-46E5-91B6-A58FD1944C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767" y="2262697"/>
              <a:ext cx="1882393" cy="2812821"/>
            </a:xfrm>
            <a:custGeom>
              <a:avLst/>
              <a:gdLst>
                <a:gd name="T0" fmla="*/ 1685 w 1749"/>
                <a:gd name="T1" fmla="*/ 1755 h 2611"/>
                <a:gd name="T2" fmla="*/ 1542 w 1749"/>
                <a:gd name="T3" fmla="*/ 1339 h 2611"/>
                <a:gd name="T4" fmla="*/ 1436 w 1749"/>
                <a:gd name="T5" fmla="*/ 1121 h 2611"/>
                <a:gd name="T6" fmla="*/ 1281 w 1749"/>
                <a:gd name="T7" fmla="*/ 842 h 2611"/>
                <a:gd name="T8" fmla="*/ 918 w 1749"/>
                <a:gd name="T9" fmla="*/ 425 h 2611"/>
                <a:gd name="T10" fmla="*/ 649 w 1749"/>
                <a:gd name="T11" fmla="*/ 258 h 2611"/>
                <a:gd name="T12" fmla="*/ 391 w 1749"/>
                <a:gd name="T13" fmla="*/ 185 h 2611"/>
                <a:gd name="T14" fmla="*/ 490 w 1749"/>
                <a:gd name="T15" fmla="*/ 177 h 2611"/>
                <a:gd name="T16" fmla="*/ 938 w 1749"/>
                <a:gd name="T17" fmla="*/ 158 h 2611"/>
                <a:gd name="T18" fmla="*/ 938 w 1749"/>
                <a:gd name="T19" fmla="*/ 106 h 2611"/>
                <a:gd name="T20" fmla="*/ 870 w 1749"/>
                <a:gd name="T21" fmla="*/ 98 h 2611"/>
                <a:gd name="T22" fmla="*/ 835 w 1749"/>
                <a:gd name="T23" fmla="*/ 94 h 2611"/>
                <a:gd name="T24" fmla="*/ 867 w 1749"/>
                <a:gd name="T25" fmla="*/ 88 h 2611"/>
                <a:gd name="T26" fmla="*/ 894 w 1749"/>
                <a:gd name="T27" fmla="*/ 50 h 2611"/>
                <a:gd name="T28" fmla="*/ 866 w 1749"/>
                <a:gd name="T29" fmla="*/ 24 h 2611"/>
                <a:gd name="T30" fmla="*/ 779 w 1749"/>
                <a:gd name="T31" fmla="*/ 22 h 2611"/>
                <a:gd name="T32" fmla="*/ 95 w 1749"/>
                <a:gd name="T33" fmla="*/ 1 h 2611"/>
                <a:gd name="T34" fmla="*/ 62 w 1749"/>
                <a:gd name="T35" fmla="*/ 11 h 2611"/>
                <a:gd name="T36" fmla="*/ 34 w 1749"/>
                <a:gd name="T37" fmla="*/ 30 h 2611"/>
                <a:gd name="T38" fmla="*/ 0 w 1749"/>
                <a:gd name="T39" fmla="*/ 61 h 2611"/>
                <a:gd name="T40" fmla="*/ 220 w 1749"/>
                <a:gd name="T41" fmla="*/ 351 h 2611"/>
                <a:gd name="T42" fmla="*/ 414 w 1749"/>
                <a:gd name="T43" fmla="*/ 573 h 2611"/>
                <a:gd name="T44" fmla="*/ 583 w 1749"/>
                <a:gd name="T45" fmla="*/ 767 h 2611"/>
                <a:gd name="T46" fmla="*/ 616 w 1749"/>
                <a:gd name="T47" fmla="*/ 735 h 2611"/>
                <a:gd name="T48" fmla="*/ 587 w 1749"/>
                <a:gd name="T49" fmla="*/ 700 h 2611"/>
                <a:gd name="T50" fmla="*/ 621 w 1749"/>
                <a:gd name="T51" fmla="*/ 676 h 2611"/>
                <a:gd name="T52" fmla="*/ 670 w 1749"/>
                <a:gd name="T53" fmla="*/ 722 h 2611"/>
                <a:gd name="T54" fmla="*/ 706 w 1749"/>
                <a:gd name="T55" fmla="*/ 685 h 2611"/>
                <a:gd name="T56" fmla="*/ 332 w 1749"/>
                <a:gd name="T57" fmla="*/ 255 h 2611"/>
                <a:gd name="T58" fmla="*/ 432 w 1749"/>
                <a:gd name="T59" fmla="*/ 303 h 2611"/>
                <a:gd name="T60" fmla="*/ 804 w 1749"/>
                <a:gd name="T61" fmla="*/ 604 h 2611"/>
                <a:gd name="T62" fmla="*/ 1027 w 1749"/>
                <a:gd name="T63" fmla="*/ 863 h 2611"/>
                <a:gd name="T64" fmla="*/ 1260 w 1749"/>
                <a:gd name="T65" fmla="*/ 1232 h 2611"/>
                <a:gd name="T66" fmla="*/ 1412 w 1749"/>
                <a:gd name="T67" fmla="*/ 1578 h 2611"/>
                <a:gd name="T68" fmla="*/ 1524 w 1749"/>
                <a:gd name="T69" fmla="*/ 2015 h 2611"/>
                <a:gd name="T70" fmla="*/ 1561 w 1749"/>
                <a:gd name="T71" fmla="*/ 2391 h 2611"/>
                <a:gd name="T72" fmla="*/ 1554 w 1749"/>
                <a:gd name="T73" fmla="*/ 2536 h 2611"/>
                <a:gd name="T74" fmla="*/ 1559 w 1749"/>
                <a:gd name="T75" fmla="*/ 2584 h 2611"/>
                <a:gd name="T76" fmla="*/ 1593 w 1749"/>
                <a:gd name="T77" fmla="*/ 2611 h 2611"/>
                <a:gd name="T78" fmla="*/ 1619 w 1749"/>
                <a:gd name="T79" fmla="*/ 2562 h 2611"/>
                <a:gd name="T80" fmla="*/ 1695 w 1749"/>
                <a:gd name="T81" fmla="*/ 2462 h 2611"/>
                <a:gd name="T82" fmla="*/ 1749 w 1749"/>
                <a:gd name="T83" fmla="*/ 2224 h 2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9" h="2611">
                  <a:moveTo>
                    <a:pt x="1732" y="2015"/>
                  </a:moveTo>
                  <a:lnTo>
                    <a:pt x="1720" y="1928"/>
                  </a:lnTo>
                  <a:lnTo>
                    <a:pt x="1685" y="1755"/>
                  </a:lnTo>
                  <a:lnTo>
                    <a:pt x="1638" y="1585"/>
                  </a:lnTo>
                  <a:lnTo>
                    <a:pt x="1577" y="1419"/>
                  </a:lnTo>
                  <a:lnTo>
                    <a:pt x="1542" y="1339"/>
                  </a:lnTo>
                  <a:lnTo>
                    <a:pt x="1502" y="1253"/>
                  </a:lnTo>
                  <a:lnTo>
                    <a:pt x="1458" y="1170"/>
                  </a:lnTo>
                  <a:lnTo>
                    <a:pt x="1436" y="1121"/>
                  </a:lnTo>
                  <a:lnTo>
                    <a:pt x="1413" y="1073"/>
                  </a:lnTo>
                  <a:lnTo>
                    <a:pt x="1373" y="997"/>
                  </a:lnTo>
                  <a:lnTo>
                    <a:pt x="1281" y="842"/>
                  </a:lnTo>
                  <a:lnTo>
                    <a:pt x="1173" y="691"/>
                  </a:lnTo>
                  <a:lnTo>
                    <a:pt x="1053" y="551"/>
                  </a:lnTo>
                  <a:lnTo>
                    <a:pt x="918" y="425"/>
                  </a:lnTo>
                  <a:lnTo>
                    <a:pt x="808" y="343"/>
                  </a:lnTo>
                  <a:lnTo>
                    <a:pt x="730" y="297"/>
                  </a:lnTo>
                  <a:lnTo>
                    <a:pt x="649" y="258"/>
                  </a:lnTo>
                  <a:lnTo>
                    <a:pt x="566" y="225"/>
                  </a:lnTo>
                  <a:lnTo>
                    <a:pt x="481" y="201"/>
                  </a:lnTo>
                  <a:lnTo>
                    <a:pt x="391" y="185"/>
                  </a:lnTo>
                  <a:lnTo>
                    <a:pt x="346" y="181"/>
                  </a:lnTo>
                  <a:lnTo>
                    <a:pt x="419" y="180"/>
                  </a:lnTo>
                  <a:lnTo>
                    <a:pt x="490" y="177"/>
                  </a:lnTo>
                  <a:lnTo>
                    <a:pt x="708" y="170"/>
                  </a:lnTo>
                  <a:lnTo>
                    <a:pt x="925" y="159"/>
                  </a:lnTo>
                  <a:lnTo>
                    <a:pt x="938" y="158"/>
                  </a:lnTo>
                  <a:lnTo>
                    <a:pt x="953" y="142"/>
                  </a:lnTo>
                  <a:lnTo>
                    <a:pt x="953" y="122"/>
                  </a:lnTo>
                  <a:lnTo>
                    <a:pt x="938" y="106"/>
                  </a:lnTo>
                  <a:lnTo>
                    <a:pt x="925" y="103"/>
                  </a:lnTo>
                  <a:lnTo>
                    <a:pt x="898" y="101"/>
                  </a:lnTo>
                  <a:lnTo>
                    <a:pt x="870" y="98"/>
                  </a:lnTo>
                  <a:lnTo>
                    <a:pt x="865" y="97"/>
                  </a:lnTo>
                  <a:lnTo>
                    <a:pt x="859" y="97"/>
                  </a:lnTo>
                  <a:lnTo>
                    <a:pt x="835" y="94"/>
                  </a:lnTo>
                  <a:lnTo>
                    <a:pt x="811" y="93"/>
                  </a:lnTo>
                  <a:lnTo>
                    <a:pt x="839" y="91"/>
                  </a:lnTo>
                  <a:lnTo>
                    <a:pt x="867" y="88"/>
                  </a:lnTo>
                  <a:lnTo>
                    <a:pt x="879" y="85"/>
                  </a:lnTo>
                  <a:lnTo>
                    <a:pt x="893" y="70"/>
                  </a:lnTo>
                  <a:lnTo>
                    <a:pt x="894" y="50"/>
                  </a:lnTo>
                  <a:lnTo>
                    <a:pt x="884" y="35"/>
                  </a:lnTo>
                  <a:lnTo>
                    <a:pt x="874" y="31"/>
                  </a:lnTo>
                  <a:lnTo>
                    <a:pt x="866" y="24"/>
                  </a:lnTo>
                  <a:lnTo>
                    <a:pt x="854" y="23"/>
                  </a:lnTo>
                  <a:lnTo>
                    <a:pt x="817" y="22"/>
                  </a:lnTo>
                  <a:lnTo>
                    <a:pt x="779" y="22"/>
                  </a:lnTo>
                  <a:lnTo>
                    <a:pt x="608" y="10"/>
                  </a:lnTo>
                  <a:lnTo>
                    <a:pt x="266" y="0"/>
                  </a:lnTo>
                  <a:lnTo>
                    <a:pt x="95" y="1"/>
                  </a:lnTo>
                  <a:lnTo>
                    <a:pt x="80" y="2"/>
                  </a:lnTo>
                  <a:lnTo>
                    <a:pt x="73" y="10"/>
                  </a:lnTo>
                  <a:lnTo>
                    <a:pt x="62" y="11"/>
                  </a:lnTo>
                  <a:lnTo>
                    <a:pt x="47" y="24"/>
                  </a:lnTo>
                  <a:lnTo>
                    <a:pt x="43" y="33"/>
                  </a:lnTo>
                  <a:lnTo>
                    <a:pt x="34" y="30"/>
                  </a:lnTo>
                  <a:lnTo>
                    <a:pt x="16" y="32"/>
                  </a:lnTo>
                  <a:lnTo>
                    <a:pt x="3" y="44"/>
                  </a:lnTo>
                  <a:lnTo>
                    <a:pt x="0" y="61"/>
                  </a:lnTo>
                  <a:lnTo>
                    <a:pt x="5" y="70"/>
                  </a:lnTo>
                  <a:lnTo>
                    <a:pt x="89" y="184"/>
                  </a:lnTo>
                  <a:lnTo>
                    <a:pt x="220" y="351"/>
                  </a:lnTo>
                  <a:lnTo>
                    <a:pt x="314" y="457"/>
                  </a:lnTo>
                  <a:lnTo>
                    <a:pt x="362" y="508"/>
                  </a:lnTo>
                  <a:lnTo>
                    <a:pt x="414" y="573"/>
                  </a:lnTo>
                  <a:lnTo>
                    <a:pt x="520" y="698"/>
                  </a:lnTo>
                  <a:lnTo>
                    <a:pt x="574" y="759"/>
                  </a:lnTo>
                  <a:lnTo>
                    <a:pt x="583" y="767"/>
                  </a:lnTo>
                  <a:lnTo>
                    <a:pt x="601" y="766"/>
                  </a:lnTo>
                  <a:lnTo>
                    <a:pt x="613" y="753"/>
                  </a:lnTo>
                  <a:lnTo>
                    <a:pt x="616" y="735"/>
                  </a:lnTo>
                  <a:lnTo>
                    <a:pt x="609" y="724"/>
                  </a:lnTo>
                  <a:lnTo>
                    <a:pt x="599" y="713"/>
                  </a:lnTo>
                  <a:lnTo>
                    <a:pt x="587" y="700"/>
                  </a:lnTo>
                  <a:lnTo>
                    <a:pt x="599" y="701"/>
                  </a:lnTo>
                  <a:lnTo>
                    <a:pt x="617" y="688"/>
                  </a:lnTo>
                  <a:lnTo>
                    <a:pt x="621" y="676"/>
                  </a:lnTo>
                  <a:lnTo>
                    <a:pt x="640" y="696"/>
                  </a:lnTo>
                  <a:lnTo>
                    <a:pt x="660" y="715"/>
                  </a:lnTo>
                  <a:lnTo>
                    <a:pt x="670" y="722"/>
                  </a:lnTo>
                  <a:lnTo>
                    <a:pt x="691" y="720"/>
                  </a:lnTo>
                  <a:lnTo>
                    <a:pt x="705" y="706"/>
                  </a:lnTo>
                  <a:lnTo>
                    <a:pt x="706" y="685"/>
                  </a:lnTo>
                  <a:lnTo>
                    <a:pt x="700" y="675"/>
                  </a:lnTo>
                  <a:lnTo>
                    <a:pt x="516" y="465"/>
                  </a:lnTo>
                  <a:lnTo>
                    <a:pt x="332" y="255"/>
                  </a:lnTo>
                  <a:lnTo>
                    <a:pt x="346" y="260"/>
                  </a:lnTo>
                  <a:lnTo>
                    <a:pt x="360" y="267"/>
                  </a:lnTo>
                  <a:lnTo>
                    <a:pt x="432" y="303"/>
                  </a:lnTo>
                  <a:lnTo>
                    <a:pt x="565" y="390"/>
                  </a:lnTo>
                  <a:lnTo>
                    <a:pt x="688" y="492"/>
                  </a:lnTo>
                  <a:lnTo>
                    <a:pt x="804" y="604"/>
                  </a:lnTo>
                  <a:lnTo>
                    <a:pt x="858" y="662"/>
                  </a:lnTo>
                  <a:lnTo>
                    <a:pt x="916" y="727"/>
                  </a:lnTo>
                  <a:lnTo>
                    <a:pt x="1027" y="863"/>
                  </a:lnTo>
                  <a:lnTo>
                    <a:pt x="1128" y="1006"/>
                  </a:lnTo>
                  <a:lnTo>
                    <a:pt x="1220" y="1156"/>
                  </a:lnTo>
                  <a:lnTo>
                    <a:pt x="1260" y="1232"/>
                  </a:lnTo>
                  <a:lnTo>
                    <a:pt x="1295" y="1300"/>
                  </a:lnTo>
                  <a:lnTo>
                    <a:pt x="1357" y="1438"/>
                  </a:lnTo>
                  <a:lnTo>
                    <a:pt x="1412" y="1578"/>
                  </a:lnTo>
                  <a:lnTo>
                    <a:pt x="1457" y="1722"/>
                  </a:lnTo>
                  <a:lnTo>
                    <a:pt x="1494" y="1869"/>
                  </a:lnTo>
                  <a:lnTo>
                    <a:pt x="1524" y="2015"/>
                  </a:lnTo>
                  <a:lnTo>
                    <a:pt x="1545" y="2166"/>
                  </a:lnTo>
                  <a:lnTo>
                    <a:pt x="1558" y="2315"/>
                  </a:lnTo>
                  <a:lnTo>
                    <a:pt x="1561" y="2391"/>
                  </a:lnTo>
                  <a:lnTo>
                    <a:pt x="1558" y="2459"/>
                  </a:lnTo>
                  <a:lnTo>
                    <a:pt x="1553" y="2526"/>
                  </a:lnTo>
                  <a:lnTo>
                    <a:pt x="1554" y="2536"/>
                  </a:lnTo>
                  <a:lnTo>
                    <a:pt x="1561" y="2544"/>
                  </a:lnTo>
                  <a:lnTo>
                    <a:pt x="1559" y="2565"/>
                  </a:lnTo>
                  <a:lnTo>
                    <a:pt x="1559" y="2584"/>
                  </a:lnTo>
                  <a:lnTo>
                    <a:pt x="1561" y="2596"/>
                  </a:lnTo>
                  <a:lnTo>
                    <a:pt x="1574" y="2609"/>
                  </a:lnTo>
                  <a:lnTo>
                    <a:pt x="1593" y="2611"/>
                  </a:lnTo>
                  <a:lnTo>
                    <a:pt x="1610" y="2602"/>
                  </a:lnTo>
                  <a:lnTo>
                    <a:pt x="1614" y="2592"/>
                  </a:lnTo>
                  <a:lnTo>
                    <a:pt x="1619" y="2562"/>
                  </a:lnTo>
                  <a:lnTo>
                    <a:pt x="1624" y="2534"/>
                  </a:lnTo>
                  <a:lnTo>
                    <a:pt x="1653" y="2513"/>
                  </a:lnTo>
                  <a:lnTo>
                    <a:pt x="1695" y="2462"/>
                  </a:lnTo>
                  <a:lnTo>
                    <a:pt x="1724" y="2402"/>
                  </a:lnTo>
                  <a:lnTo>
                    <a:pt x="1741" y="2333"/>
                  </a:lnTo>
                  <a:lnTo>
                    <a:pt x="1749" y="2224"/>
                  </a:lnTo>
                  <a:lnTo>
                    <a:pt x="1739" y="2079"/>
                  </a:lnTo>
                  <a:lnTo>
                    <a:pt x="1732" y="201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fr-FR"/>
              </a:defPPr>
              <a:lvl1pPr marL="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7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54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3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09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886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62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40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18" algn="l" defTabSz="914354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8FFA21A3-F17A-4FD2-BB57-74EE5EDC99DB}"/>
              </a:ext>
            </a:extLst>
          </p:cNvPr>
          <p:cNvSpPr>
            <a:spLocks/>
          </p:cNvSpPr>
          <p:nvPr/>
        </p:nvSpPr>
        <p:spPr bwMode="auto">
          <a:xfrm>
            <a:off x="838200" y="1384878"/>
            <a:ext cx="2604413" cy="1431947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en-US" b="1" dirty="0" err="1">
                <a:solidFill>
                  <a:schemeClr val="accent4"/>
                </a:solidFill>
                <a:latin typeface="Always" pitchFamily="50" charset="0"/>
              </a:rPr>
              <a:t>Etoffer</a:t>
            </a:r>
            <a:r>
              <a:rPr lang="en-US" b="1" dirty="0">
                <a:solidFill>
                  <a:schemeClr val="accent4"/>
                </a:solidFill>
                <a:latin typeface="Always" pitchFamily="50" charset="0"/>
              </a:rPr>
              <a:t> les </a:t>
            </a:r>
            <a:r>
              <a:rPr lang="en-US" b="1" dirty="0" err="1">
                <a:solidFill>
                  <a:schemeClr val="accent4"/>
                </a:solidFill>
                <a:latin typeface="Always" pitchFamily="50" charset="0"/>
              </a:rPr>
              <a:t>savoirs</a:t>
            </a:r>
            <a:endParaRPr lang="en-US" b="1" dirty="0">
              <a:solidFill>
                <a:schemeClr val="accent4"/>
              </a:solidFill>
              <a:latin typeface="Always" pitchFamily="50" charset="0"/>
            </a:endParaRPr>
          </a:p>
        </p:txBody>
      </p:sp>
      <p:sp>
        <p:nvSpPr>
          <p:cNvPr id="11" name="Freeform: Shape 8">
            <a:extLst>
              <a:ext uri="{FF2B5EF4-FFF2-40B4-BE49-F238E27FC236}">
                <a16:creationId xmlns:a16="http://schemas.microsoft.com/office/drawing/2014/main" id="{E64A8F77-619F-434A-8761-737916778F7F}"/>
              </a:ext>
            </a:extLst>
          </p:cNvPr>
          <p:cNvSpPr>
            <a:spLocks/>
          </p:cNvSpPr>
          <p:nvPr/>
        </p:nvSpPr>
        <p:spPr bwMode="auto">
          <a:xfrm>
            <a:off x="8862068" y="3550758"/>
            <a:ext cx="2604413" cy="1431947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en-US" b="1" dirty="0" err="1">
                <a:solidFill>
                  <a:schemeClr val="accent1"/>
                </a:solidFill>
                <a:latin typeface="Always" pitchFamily="50" charset="0"/>
              </a:rPr>
              <a:t>Ouverture</a:t>
            </a:r>
            <a:r>
              <a:rPr lang="en-US" b="1" dirty="0">
                <a:solidFill>
                  <a:schemeClr val="accent1"/>
                </a:solidFill>
                <a:latin typeface="Always" pitchFamily="50" charset="0"/>
              </a:rPr>
              <a:t> du dialogue</a:t>
            </a:r>
          </a:p>
        </p:txBody>
      </p:sp>
      <p:sp>
        <p:nvSpPr>
          <p:cNvPr id="13" name="Freeform: Shape 18">
            <a:extLst>
              <a:ext uri="{FF2B5EF4-FFF2-40B4-BE49-F238E27FC236}">
                <a16:creationId xmlns:a16="http://schemas.microsoft.com/office/drawing/2014/main" id="{2E9365C0-BABE-4615-AE57-007834745232}"/>
              </a:ext>
            </a:extLst>
          </p:cNvPr>
          <p:cNvSpPr>
            <a:spLocks/>
          </p:cNvSpPr>
          <p:nvPr/>
        </p:nvSpPr>
        <p:spPr bwMode="auto">
          <a:xfrm>
            <a:off x="8564616" y="1408096"/>
            <a:ext cx="2789184" cy="1533537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en-US" b="1" dirty="0">
                <a:solidFill>
                  <a:schemeClr val="accent3"/>
                </a:solidFill>
                <a:latin typeface="Always" pitchFamily="50" charset="0"/>
              </a:rPr>
              <a:t>Sensibilisation et formations</a:t>
            </a:r>
          </a:p>
        </p:txBody>
      </p:sp>
      <p:sp>
        <p:nvSpPr>
          <p:cNvPr id="14" name="Freeform: Shape 19">
            <a:extLst>
              <a:ext uri="{FF2B5EF4-FFF2-40B4-BE49-F238E27FC236}">
                <a16:creationId xmlns:a16="http://schemas.microsoft.com/office/drawing/2014/main" id="{C7C91C7E-AEF1-49E4-9678-3453F5C47FC9}"/>
              </a:ext>
            </a:extLst>
          </p:cNvPr>
          <p:cNvSpPr>
            <a:spLocks/>
          </p:cNvSpPr>
          <p:nvPr/>
        </p:nvSpPr>
        <p:spPr bwMode="auto">
          <a:xfrm>
            <a:off x="288522" y="3550448"/>
            <a:ext cx="3154091" cy="1734168"/>
          </a:xfrm>
          <a:custGeom>
            <a:avLst/>
            <a:gdLst>
              <a:gd name="connsiteX0" fmla="*/ 2044671 w 2151063"/>
              <a:gd name="connsiteY0" fmla="*/ 546100 h 1182688"/>
              <a:gd name="connsiteX1" fmla="*/ 2052215 w 2151063"/>
              <a:gd name="connsiteY1" fmla="*/ 567545 h 1182688"/>
              <a:gd name="connsiteX2" fmla="*/ 2064523 w 2151063"/>
              <a:gd name="connsiteY2" fmla="*/ 611628 h 1182688"/>
              <a:gd name="connsiteX3" fmla="*/ 2072464 w 2151063"/>
              <a:gd name="connsiteY3" fmla="*/ 657298 h 1182688"/>
              <a:gd name="connsiteX4" fmla="*/ 2074847 w 2151063"/>
              <a:gd name="connsiteY4" fmla="*/ 704161 h 1182688"/>
              <a:gd name="connsiteX5" fmla="*/ 2073258 w 2151063"/>
              <a:gd name="connsiteY5" fmla="*/ 728386 h 1182688"/>
              <a:gd name="connsiteX6" fmla="*/ 2070876 w 2151063"/>
              <a:gd name="connsiteY6" fmla="*/ 758171 h 1182688"/>
              <a:gd name="connsiteX7" fmla="*/ 2056979 w 2151063"/>
              <a:gd name="connsiteY7" fmla="*/ 813771 h 1182688"/>
              <a:gd name="connsiteX8" fmla="*/ 2034745 w 2151063"/>
              <a:gd name="connsiteY8" fmla="*/ 864207 h 1182688"/>
              <a:gd name="connsiteX9" fmla="*/ 2004966 w 2151063"/>
              <a:gd name="connsiteY9" fmla="*/ 909481 h 1182688"/>
              <a:gd name="connsiteX10" fmla="*/ 1968438 w 2151063"/>
              <a:gd name="connsiteY10" fmla="*/ 949989 h 1182688"/>
              <a:gd name="connsiteX11" fmla="*/ 1926350 w 2151063"/>
              <a:gd name="connsiteY11" fmla="*/ 985731 h 1182688"/>
              <a:gd name="connsiteX12" fmla="*/ 1879102 w 2151063"/>
              <a:gd name="connsiteY12" fmla="*/ 1015913 h 1182688"/>
              <a:gd name="connsiteX13" fmla="*/ 1827882 w 2151063"/>
              <a:gd name="connsiteY13" fmla="*/ 1041330 h 1182688"/>
              <a:gd name="connsiteX14" fmla="*/ 1801280 w 2151063"/>
              <a:gd name="connsiteY14" fmla="*/ 1052053 h 1182688"/>
              <a:gd name="connsiteX15" fmla="*/ 1767928 w 2151063"/>
              <a:gd name="connsiteY15" fmla="*/ 1064364 h 1182688"/>
              <a:gd name="connsiteX16" fmla="*/ 1699239 w 2151063"/>
              <a:gd name="connsiteY16" fmla="*/ 1085015 h 1182688"/>
              <a:gd name="connsiteX17" fmla="*/ 1629358 w 2151063"/>
              <a:gd name="connsiteY17" fmla="*/ 1102092 h 1182688"/>
              <a:gd name="connsiteX18" fmla="*/ 1557889 w 2151063"/>
              <a:gd name="connsiteY18" fmla="*/ 1114801 h 1182688"/>
              <a:gd name="connsiteX19" fmla="*/ 1449892 w 2151063"/>
              <a:gd name="connsiteY19" fmla="*/ 1129892 h 1182688"/>
              <a:gd name="connsiteX20" fmla="*/ 1304969 w 2151063"/>
              <a:gd name="connsiteY20" fmla="*/ 1141012 h 1182688"/>
              <a:gd name="connsiteX21" fmla="*/ 1234692 w 2151063"/>
              <a:gd name="connsiteY21" fmla="*/ 1144189 h 1182688"/>
              <a:gd name="connsiteX22" fmla="*/ 1219604 w 2151063"/>
              <a:gd name="connsiteY22" fmla="*/ 1144586 h 1182688"/>
              <a:gd name="connsiteX23" fmla="*/ 1204913 w 2151063"/>
              <a:gd name="connsiteY23" fmla="*/ 1145380 h 1182688"/>
              <a:gd name="connsiteX24" fmla="*/ 1205310 w 2151063"/>
              <a:gd name="connsiteY24" fmla="*/ 1146969 h 1182688"/>
              <a:gd name="connsiteX25" fmla="*/ 1205310 w 2151063"/>
              <a:gd name="connsiteY25" fmla="*/ 1147763 h 1182688"/>
              <a:gd name="connsiteX26" fmla="*/ 1259309 w 2151063"/>
              <a:gd name="connsiteY26" fmla="*/ 1147366 h 1182688"/>
              <a:gd name="connsiteX27" fmla="*/ 1367306 w 2151063"/>
              <a:gd name="connsiteY27" fmla="*/ 1143792 h 1182688"/>
              <a:gd name="connsiteX28" fmla="*/ 1420908 w 2151063"/>
              <a:gd name="connsiteY28" fmla="*/ 1140615 h 1182688"/>
              <a:gd name="connsiteX29" fmla="*/ 1484832 w 2151063"/>
              <a:gd name="connsiteY29" fmla="*/ 1137040 h 1182688"/>
              <a:gd name="connsiteX30" fmla="*/ 1616256 w 2151063"/>
              <a:gd name="connsiteY30" fmla="*/ 1127906 h 1182688"/>
              <a:gd name="connsiteX31" fmla="*/ 1715915 w 2151063"/>
              <a:gd name="connsiteY31" fmla="*/ 1114404 h 1182688"/>
              <a:gd name="connsiteX32" fmla="*/ 1781031 w 2151063"/>
              <a:gd name="connsiteY32" fmla="*/ 1101298 h 1182688"/>
              <a:gd name="connsiteX33" fmla="*/ 1844558 w 2151063"/>
              <a:gd name="connsiteY33" fmla="*/ 1084618 h 1182688"/>
              <a:gd name="connsiteX34" fmla="*/ 1905307 w 2151063"/>
              <a:gd name="connsiteY34" fmla="*/ 1062379 h 1182688"/>
              <a:gd name="connsiteX35" fmla="*/ 1934291 w 2151063"/>
              <a:gd name="connsiteY35" fmla="*/ 1048876 h 1182688"/>
              <a:gd name="connsiteX36" fmla="*/ 1948982 w 2151063"/>
              <a:gd name="connsiteY36" fmla="*/ 1041727 h 1182688"/>
              <a:gd name="connsiteX37" fmla="*/ 1975584 w 2151063"/>
              <a:gd name="connsiteY37" fmla="*/ 1025445 h 1182688"/>
              <a:gd name="connsiteX38" fmla="*/ 2000201 w 2151063"/>
              <a:gd name="connsiteY38" fmla="*/ 1007176 h 1182688"/>
              <a:gd name="connsiteX39" fmla="*/ 2022436 w 2151063"/>
              <a:gd name="connsiteY39" fmla="*/ 987717 h 1182688"/>
              <a:gd name="connsiteX40" fmla="*/ 2041892 w 2151063"/>
              <a:gd name="connsiteY40" fmla="*/ 966668 h 1182688"/>
              <a:gd name="connsiteX41" fmla="*/ 2059362 w 2151063"/>
              <a:gd name="connsiteY41" fmla="*/ 943635 h 1182688"/>
              <a:gd name="connsiteX42" fmla="*/ 2074450 w 2151063"/>
              <a:gd name="connsiteY42" fmla="*/ 919409 h 1182688"/>
              <a:gd name="connsiteX43" fmla="*/ 2087155 w 2151063"/>
              <a:gd name="connsiteY43" fmla="*/ 893992 h 1182688"/>
              <a:gd name="connsiteX44" fmla="*/ 2097081 w 2151063"/>
              <a:gd name="connsiteY44" fmla="*/ 867781 h 1182688"/>
              <a:gd name="connsiteX45" fmla="*/ 2105419 w 2151063"/>
              <a:gd name="connsiteY45" fmla="*/ 840379 h 1182688"/>
              <a:gd name="connsiteX46" fmla="*/ 2112566 w 2151063"/>
              <a:gd name="connsiteY46" fmla="*/ 797885 h 1182688"/>
              <a:gd name="connsiteX47" fmla="*/ 2112963 w 2151063"/>
              <a:gd name="connsiteY47" fmla="*/ 739109 h 1182688"/>
              <a:gd name="connsiteX48" fmla="*/ 2103831 w 2151063"/>
              <a:gd name="connsiteY48" fmla="*/ 678744 h 1182688"/>
              <a:gd name="connsiteX49" fmla="*/ 2094699 w 2151063"/>
              <a:gd name="connsiteY49" fmla="*/ 648561 h 1182688"/>
              <a:gd name="connsiteX50" fmla="*/ 2084773 w 2151063"/>
              <a:gd name="connsiteY50" fmla="*/ 621159 h 1182688"/>
              <a:gd name="connsiteX51" fmla="*/ 2059362 w 2151063"/>
              <a:gd name="connsiteY51" fmla="*/ 569928 h 1182688"/>
              <a:gd name="connsiteX52" fmla="*/ 233158 w 2151063"/>
              <a:gd name="connsiteY52" fmla="*/ 230187 h 1182688"/>
              <a:gd name="connsiteX53" fmla="*/ 206541 w 2151063"/>
              <a:gd name="connsiteY53" fmla="*/ 244085 h 1182688"/>
              <a:gd name="connsiteX54" fmla="*/ 158870 w 2151063"/>
              <a:gd name="connsiteY54" fmla="*/ 277836 h 1182688"/>
              <a:gd name="connsiteX55" fmla="*/ 117952 w 2151063"/>
              <a:gd name="connsiteY55" fmla="*/ 317146 h 1182688"/>
              <a:gd name="connsiteX56" fmla="*/ 84980 w 2151063"/>
              <a:gd name="connsiteY56" fmla="*/ 362810 h 1182688"/>
              <a:gd name="connsiteX57" fmla="*/ 59953 w 2151063"/>
              <a:gd name="connsiteY57" fmla="*/ 412444 h 1182688"/>
              <a:gd name="connsiteX58" fmla="*/ 43268 w 2151063"/>
              <a:gd name="connsiteY58" fmla="*/ 466446 h 1182688"/>
              <a:gd name="connsiteX59" fmla="*/ 34925 w 2151063"/>
              <a:gd name="connsiteY59" fmla="*/ 523624 h 1182688"/>
              <a:gd name="connsiteX60" fmla="*/ 36117 w 2151063"/>
              <a:gd name="connsiteY60" fmla="*/ 582788 h 1182688"/>
              <a:gd name="connsiteX61" fmla="*/ 40090 w 2151063"/>
              <a:gd name="connsiteY61" fmla="*/ 613363 h 1182688"/>
              <a:gd name="connsiteX62" fmla="*/ 46446 w 2151063"/>
              <a:gd name="connsiteY62" fmla="*/ 643143 h 1182688"/>
              <a:gd name="connsiteX63" fmla="*/ 65117 w 2151063"/>
              <a:gd name="connsiteY63" fmla="*/ 699528 h 1182688"/>
              <a:gd name="connsiteX64" fmla="*/ 91336 w 2151063"/>
              <a:gd name="connsiteY64" fmla="*/ 753133 h 1182688"/>
              <a:gd name="connsiteX65" fmla="*/ 123514 w 2151063"/>
              <a:gd name="connsiteY65" fmla="*/ 802767 h 1182688"/>
              <a:gd name="connsiteX66" fmla="*/ 162446 w 2151063"/>
              <a:gd name="connsiteY66" fmla="*/ 848430 h 1182688"/>
              <a:gd name="connsiteX67" fmla="*/ 205350 w 2151063"/>
              <a:gd name="connsiteY67" fmla="*/ 889726 h 1182688"/>
              <a:gd name="connsiteX68" fmla="*/ 252226 w 2151063"/>
              <a:gd name="connsiteY68" fmla="*/ 927051 h 1182688"/>
              <a:gd name="connsiteX69" fmla="*/ 302281 w 2151063"/>
              <a:gd name="connsiteY69" fmla="*/ 959611 h 1182688"/>
              <a:gd name="connsiteX70" fmla="*/ 328103 w 2151063"/>
              <a:gd name="connsiteY70" fmla="*/ 973906 h 1182688"/>
              <a:gd name="connsiteX71" fmla="*/ 356308 w 2151063"/>
              <a:gd name="connsiteY71" fmla="*/ 988994 h 1182688"/>
              <a:gd name="connsiteX72" fmla="*/ 414706 w 2151063"/>
              <a:gd name="connsiteY72" fmla="*/ 1014010 h 1182688"/>
              <a:gd name="connsiteX73" fmla="*/ 444500 w 2151063"/>
              <a:gd name="connsiteY73" fmla="*/ 1025525 h 1182688"/>
              <a:gd name="connsiteX74" fmla="*/ 419076 w 2151063"/>
              <a:gd name="connsiteY74" fmla="*/ 1013613 h 1182688"/>
              <a:gd name="connsiteX75" fmla="*/ 371007 w 2151063"/>
              <a:gd name="connsiteY75" fmla="*/ 988597 h 1182688"/>
              <a:gd name="connsiteX76" fmla="*/ 347171 w 2151063"/>
              <a:gd name="connsiteY76" fmla="*/ 973906 h 1182688"/>
              <a:gd name="connsiteX77" fmla="*/ 322541 w 2151063"/>
              <a:gd name="connsiteY77" fmla="*/ 958420 h 1182688"/>
              <a:gd name="connsiteX78" fmla="*/ 274473 w 2151063"/>
              <a:gd name="connsiteY78" fmla="*/ 922683 h 1182688"/>
              <a:gd name="connsiteX79" fmla="*/ 229583 w 2151063"/>
              <a:gd name="connsiteY79" fmla="*/ 882579 h 1182688"/>
              <a:gd name="connsiteX80" fmla="*/ 189459 w 2151063"/>
              <a:gd name="connsiteY80" fmla="*/ 838106 h 1182688"/>
              <a:gd name="connsiteX81" fmla="*/ 154103 w 2151063"/>
              <a:gd name="connsiteY81" fmla="*/ 790458 h 1182688"/>
              <a:gd name="connsiteX82" fmla="*/ 124706 w 2151063"/>
              <a:gd name="connsiteY82" fmla="*/ 738838 h 1182688"/>
              <a:gd name="connsiteX83" fmla="*/ 102062 w 2151063"/>
              <a:gd name="connsiteY83" fmla="*/ 683645 h 1182688"/>
              <a:gd name="connsiteX84" fmla="*/ 86966 w 2151063"/>
              <a:gd name="connsiteY84" fmla="*/ 625672 h 1182688"/>
              <a:gd name="connsiteX85" fmla="*/ 83391 w 2151063"/>
              <a:gd name="connsiteY85" fmla="*/ 595892 h 1182688"/>
              <a:gd name="connsiteX86" fmla="*/ 81405 w 2151063"/>
              <a:gd name="connsiteY86" fmla="*/ 569685 h 1182688"/>
              <a:gd name="connsiteX87" fmla="*/ 83391 w 2151063"/>
              <a:gd name="connsiteY87" fmla="*/ 518462 h 1182688"/>
              <a:gd name="connsiteX88" fmla="*/ 92131 w 2151063"/>
              <a:gd name="connsiteY88" fmla="*/ 468828 h 1182688"/>
              <a:gd name="connsiteX89" fmla="*/ 106829 w 2151063"/>
              <a:gd name="connsiteY89" fmla="*/ 419591 h 1182688"/>
              <a:gd name="connsiteX90" fmla="*/ 127089 w 2151063"/>
              <a:gd name="connsiteY90" fmla="*/ 373531 h 1182688"/>
              <a:gd name="connsiteX91" fmla="*/ 152117 w 2151063"/>
              <a:gd name="connsiteY91" fmla="*/ 329058 h 1182688"/>
              <a:gd name="connsiteX92" fmla="*/ 181911 w 2151063"/>
              <a:gd name="connsiteY92" fmla="*/ 287366 h 1182688"/>
              <a:gd name="connsiteX93" fmla="*/ 215281 w 2151063"/>
              <a:gd name="connsiteY93" fmla="*/ 248452 h 1182688"/>
              <a:gd name="connsiteX94" fmla="*/ 950292 w 2151063"/>
              <a:gd name="connsiteY94" fmla="*/ 112712 h 1182688"/>
              <a:gd name="connsiteX95" fmla="*/ 822075 w 2151063"/>
              <a:gd name="connsiteY95" fmla="*/ 115489 h 1182688"/>
              <a:gd name="connsiteX96" fmla="*/ 758561 w 2151063"/>
              <a:gd name="connsiteY96" fmla="*/ 119456 h 1182688"/>
              <a:gd name="connsiteX97" fmla="*/ 705369 w 2151063"/>
              <a:gd name="connsiteY97" fmla="*/ 124217 h 1182688"/>
              <a:gd name="connsiteX98" fmla="*/ 597397 w 2151063"/>
              <a:gd name="connsiteY98" fmla="*/ 136118 h 1182688"/>
              <a:gd name="connsiteX99" fmla="*/ 488631 w 2151063"/>
              <a:gd name="connsiteY99" fmla="*/ 153574 h 1182688"/>
              <a:gd name="connsiteX100" fmla="*/ 381849 w 2151063"/>
              <a:gd name="connsiteY100" fmla="*/ 178170 h 1182688"/>
              <a:gd name="connsiteX101" fmla="*/ 329848 w 2151063"/>
              <a:gd name="connsiteY101" fmla="*/ 193643 h 1182688"/>
              <a:gd name="connsiteX102" fmla="*/ 309206 w 2151063"/>
              <a:gd name="connsiteY102" fmla="*/ 208321 h 1182688"/>
              <a:gd name="connsiteX103" fmla="*/ 270304 w 2151063"/>
              <a:gd name="connsiteY103" fmla="*/ 239662 h 1182688"/>
              <a:gd name="connsiteX104" fmla="*/ 234181 w 2151063"/>
              <a:gd name="connsiteY104" fmla="*/ 274970 h 1182688"/>
              <a:gd name="connsiteX105" fmla="*/ 201631 w 2151063"/>
              <a:gd name="connsiteY105" fmla="*/ 313848 h 1182688"/>
              <a:gd name="connsiteX106" fmla="*/ 186943 w 2151063"/>
              <a:gd name="connsiteY106" fmla="*/ 334874 h 1182688"/>
              <a:gd name="connsiteX107" fmla="*/ 169080 w 2151063"/>
              <a:gd name="connsiteY107" fmla="*/ 362248 h 1182688"/>
              <a:gd name="connsiteX108" fmla="*/ 142087 w 2151063"/>
              <a:gd name="connsiteY108" fmla="*/ 418185 h 1182688"/>
              <a:gd name="connsiteX109" fmla="*/ 124621 w 2151063"/>
              <a:gd name="connsiteY109" fmla="*/ 475709 h 1182688"/>
              <a:gd name="connsiteX110" fmla="*/ 115888 w 2151063"/>
              <a:gd name="connsiteY110" fmla="*/ 534423 h 1182688"/>
              <a:gd name="connsiteX111" fmla="*/ 115888 w 2151063"/>
              <a:gd name="connsiteY111" fmla="*/ 593534 h 1182688"/>
              <a:gd name="connsiteX112" fmla="*/ 125415 w 2151063"/>
              <a:gd name="connsiteY112" fmla="*/ 652249 h 1182688"/>
              <a:gd name="connsiteX113" fmla="*/ 144469 w 2151063"/>
              <a:gd name="connsiteY113" fmla="*/ 709773 h 1182688"/>
              <a:gd name="connsiteX114" fmla="*/ 172256 w 2151063"/>
              <a:gd name="connsiteY114" fmla="*/ 765313 h 1182688"/>
              <a:gd name="connsiteX115" fmla="*/ 189722 w 2151063"/>
              <a:gd name="connsiteY115" fmla="*/ 792290 h 1182688"/>
              <a:gd name="connsiteX116" fmla="*/ 209570 w 2151063"/>
              <a:gd name="connsiteY116" fmla="*/ 818870 h 1182688"/>
              <a:gd name="connsiteX117" fmla="*/ 252044 w 2151063"/>
              <a:gd name="connsiteY117" fmla="*/ 866080 h 1182688"/>
              <a:gd name="connsiteX118" fmla="*/ 300076 w 2151063"/>
              <a:gd name="connsiteY118" fmla="*/ 908132 h 1182688"/>
              <a:gd name="connsiteX119" fmla="*/ 352077 w 2151063"/>
              <a:gd name="connsiteY119" fmla="*/ 944630 h 1182688"/>
              <a:gd name="connsiteX120" fmla="*/ 407651 w 2151063"/>
              <a:gd name="connsiteY120" fmla="*/ 976764 h 1182688"/>
              <a:gd name="connsiteX121" fmla="*/ 465210 w 2151063"/>
              <a:gd name="connsiteY121" fmla="*/ 1004931 h 1182688"/>
              <a:gd name="connsiteX122" fmla="*/ 524754 w 2151063"/>
              <a:gd name="connsiteY122" fmla="*/ 1029131 h 1182688"/>
              <a:gd name="connsiteX123" fmla="*/ 585488 w 2151063"/>
              <a:gd name="connsiteY123" fmla="*/ 1050157 h 1182688"/>
              <a:gd name="connsiteX124" fmla="*/ 616054 w 2151063"/>
              <a:gd name="connsiteY124" fmla="*/ 1059281 h 1182688"/>
              <a:gd name="connsiteX125" fmla="*/ 666467 w 2151063"/>
              <a:gd name="connsiteY125" fmla="*/ 1074753 h 1182688"/>
              <a:gd name="connsiteX126" fmla="*/ 717675 w 2151063"/>
              <a:gd name="connsiteY126" fmla="*/ 1089432 h 1182688"/>
              <a:gd name="connsiteX127" fmla="*/ 795875 w 2151063"/>
              <a:gd name="connsiteY127" fmla="*/ 1098953 h 1182688"/>
              <a:gd name="connsiteX128" fmla="*/ 873282 w 2151063"/>
              <a:gd name="connsiteY128" fmla="*/ 1105697 h 1182688"/>
              <a:gd name="connsiteX129" fmla="*/ 943940 w 2151063"/>
              <a:gd name="connsiteY129" fmla="*/ 1111251 h 1182688"/>
              <a:gd name="connsiteX130" fmla="*/ 1085654 w 2151063"/>
              <a:gd name="connsiteY130" fmla="*/ 1116012 h 1182688"/>
              <a:gd name="connsiteX131" fmla="*/ 1227765 w 2151063"/>
              <a:gd name="connsiteY131" fmla="*/ 1113632 h 1182688"/>
              <a:gd name="connsiteX132" fmla="*/ 1369081 w 2151063"/>
              <a:gd name="connsiteY132" fmla="*/ 1103714 h 1182688"/>
              <a:gd name="connsiteX133" fmla="*/ 1440136 w 2151063"/>
              <a:gd name="connsiteY133" fmla="*/ 1096176 h 1182688"/>
              <a:gd name="connsiteX134" fmla="*/ 1498886 w 2151063"/>
              <a:gd name="connsiteY134" fmla="*/ 1089432 h 1182688"/>
              <a:gd name="connsiteX135" fmla="*/ 1589392 w 2151063"/>
              <a:gd name="connsiteY135" fmla="*/ 1075944 h 1182688"/>
              <a:gd name="connsiteX136" fmla="*/ 1650127 w 2151063"/>
              <a:gd name="connsiteY136" fmla="*/ 1064439 h 1182688"/>
              <a:gd name="connsiteX137" fmla="*/ 1709670 w 2151063"/>
              <a:gd name="connsiteY137" fmla="*/ 1050554 h 1182688"/>
              <a:gd name="connsiteX138" fmla="*/ 1768420 w 2151063"/>
              <a:gd name="connsiteY138" fmla="*/ 1032701 h 1182688"/>
              <a:gd name="connsiteX139" fmla="*/ 1824391 w 2151063"/>
              <a:gd name="connsiteY139" fmla="*/ 1010088 h 1182688"/>
              <a:gd name="connsiteX140" fmla="*/ 1877980 w 2151063"/>
              <a:gd name="connsiteY140" fmla="*/ 981921 h 1182688"/>
              <a:gd name="connsiteX141" fmla="*/ 1902988 w 2151063"/>
              <a:gd name="connsiteY141" fmla="*/ 965259 h 1182688"/>
              <a:gd name="connsiteX142" fmla="*/ 1916485 w 2151063"/>
              <a:gd name="connsiteY142" fmla="*/ 956135 h 1182688"/>
              <a:gd name="connsiteX143" fmla="*/ 1941890 w 2151063"/>
              <a:gd name="connsiteY143" fmla="*/ 935109 h 1182688"/>
              <a:gd name="connsiteX144" fmla="*/ 1963723 w 2151063"/>
              <a:gd name="connsiteY144" fmla="*/ 912099 h 1182688"/>
              <a:gd name="connsiteX145" fmla="*/ 1982777 w 2151063"/>
              <a:gd name="connsiteY145" fmla="*/ 887899 h 1182688"/>
              <a:gd name="connsiteX146" fmla="*/ 1999449 w 2151063"/>
              <a:gd name="connsiteY146" fmla="*/ 862113 h 1182688"/>
              <a:gd name="connsiteX147" fmla="*/ 2013342 w 2151063"/>
              <a:gd name="connsiteY147" fmla="*/ 834739 h 1182688"/>
              <a:gd name="connsiteX148" fmla="*/ 2024457 w 2151063"/>
              <a:gd name="connsiteY148" fmla="*/ 806572 h 1182688"/>
              <a:gd name="connsiteX149" fmla="*/ 2032793 w 2151063"/>
              <a:gd name="connsiteY149" fmla="*/ 777612 h 1182688"/>
              <a:gd name="connsiteX150" fmla="*/ 2038351 w 2151063"/>
              <a:gd name="connsiteY150" fmla="*/ 747858 h 1182688"/>
              <a:gd name="connsiteX151" fmla="*/ 2041526 w 2151063"/>
              <a:gd name="connsiteY151" fmla="*/ 717707 h 1182688"/>
              <a:gd name="connsiteX152" fmla="*/ 2041526 w 2151063"/>
              <a:gd name="connsiteY152" fmla="*/ 671291 h 1182688"/>
              <a:gd name="connsiteX153" fmla="*/ 2032396 w 2151063"/>
              <a:gd name="connsiteY153" fmla="*/ 609403 h 1182688"/>
              <a:gd name="connsiteX154" fmla="*/ 2013342 w 2151063"/>
              <a:gd name="connsiteY154" fmla="*/ 548705 h 1182688"/>
              <a:gd name="connsiteX155" fmla="*/ 1999846 w 2151063"/>
              <a:gd name="connsiteY155" fmla="*/ 519745 h 1182688"/>
              <a:gd name="connsiteX156" fmla="*/ 1988731 w 2151063"/>
              <a:gd name="connsiteY156" fmla="*/ 497925 h 1182688"/>
              <a:gd name="connsiteX157" fmla="*/ 1962929 w 2151063"/>
              <a:gd name="connsiteY157" fmla="*/ 456667 h 1182688"/>
              <a:gd name="connsiteX158" fmla="*/ 1948241 w 2151063"/>
              <a:gd name="connsiteY158" fmla="*/ 437227 h 1182688"/>
              <a:gd name="connsiteX159" fmla="*/ 1925615 w 2151063"/>
              <a:gd name="connsiteY159" fmla="*/ 417788 h 1182688"/>
              <a:gd name="connsiteX160" fmla="*/ 1877980 w 2151063"/>
              <a:gd name="connsiteY160" fmla="*/ 381687 h 1182688"/>
              <a:gd name="connsiteX161" fmla="*/ 1827963 w 2151063"/>
              <a:gd name="connsiteY161" fmla="*/ 348759 h 1182688"/>
              <a:gd name="connsiteX162" fmla="*/ 1776756 w 2151063"/>
              <a:gd name="connsiteY162" fmla="*/ 319005 h 1182688"/>
              <a:gd name="connsiteX163" fmla="*/ 1750954 w 2151063"/>
              <a:gd name="connsiteY163" fmla="*/ 305120 h 1182688"/>
              <a:gd name="connsiteX164" fmla="*/ 1722373 w 2151063"/>
              <a:gd name="connsiteY164" fmla="*/ 290838 h 1182688"/>
              <a:gd name="connsiteX165" fmla="*/ 1664417 w 2151063"/>
              <a:gd name="connsiteY165" fmla="*/ 263068 h 1182688"/>
              <a:gd name="connsiteX166" fmla="*/ 1575896 w 2151063"/>
              <a:gd name="connsiteY166" fmla="*/ 225777 h 1182688"/>
              <a:gd name="connsiteX167" fmla="*/ 1454824 w 2151063"/>
              <a:gd name="connsiteY167" fmla="*/ 185708 h 1182688"/>
              <a:gd name="connsiteX168" fmla="*/ 1330973 w 2151063"/>
              <a:gd name="connsiteY168" fmla="*/ 154367 h 1182688"/>
              <a:gd name="connsiteX169" fmla="*/ 1205535 w 2151063"/>
              <a:gd name="connsiteY169" fmla="*/ 132548 h 1182688"/>
              <a:gd name="connsiteX170" fmla="*/ 1077715 w 2151063"/>
              <a:gd name="connsiteY170" fmla="*/ 118663 h 1182688"/>
              <a:gd name="connsiteX171" fmla="*/ 970360 w 2151063"/>
              <a:gd name="connsiteY171" fmla="*/ 31750 h 1182688"/>
              <a:gd name="connsiteX172" fmla="*/ 905670 w 2151063"/>
              <a:gd name="connsiteY172" fmla="*/ 32146 h 1182688"/>
              <a:gd name="connsiteX173" fmla="*/ 840582 w 2151063"/>
              <a:gd name="connsiteY173" fmla="*/ 35712 h 1182688"/>
              <a:gd name="connsiteX174" fmla="*/ 775891 w 2151063"/>
              <a:gd name="connsiteY174" fmla="*/ 41654 h 1182688"/>
              <a:gd name="connsiteX175" fmla="*/ 711994 w 2151063"/>
              <a:gd name="connsiteY175" fmla="*/ 51559 h 1182688"/>
              <a:gd name="connsiteX176" fmla="*/ 648098 w 2151063"/>
              <a:gd name="connsiteY176" fmla="*/ 64236 h 1182688"/>
              <a:gd name="connsiteX177" fmla="*/ 616744 w 2151063"/>
              <a:gd name="connsiteY177" fmla="*/ 71764 h 1182688"/>
              <a:gd name="connsiteX178" fmla="*/ 574279 w 2151063"/>
              <a:gd name="connsiteY178" fmla="*/ 82856 h 1182688"/>
              <a:gd name="connsiteX179" fmla="*/ 490538 w 2151063"/>
              <a:gd name="connsiteY179" fmla="*/ 110985 h 1182688"/>
              <a:gd name="connsiteX180" fmla="*/ 449263 w 2151063"/>
              <a:gd name="connsiteY180" fmla="*/ 128020 h 1182688"/>
              <a:gd name="connsiteX181" fmla="*/ 508794 w 2151063"/>
              <a:gd name="connsiteY181" fmla="*/ 115739 h 1182688"/>
              <a:gd name="connsiteX182" fmla="*/ 629048 w 2151063"/>
              <a:gd name="connsiteY182" fmla="*/ 96326 h 1182688"/>
              <a:gd name="connsiteX183" fmla="*/ 750491 w 2151063"/>
              <a:gd name="connsiteY183" fmla="*/ 83253 h 1182688"/>
              <a:gd name="connsiteX184" fmla="*/ 872729 w 2151063"/>
              <a:gd name="connsiteY184" fmla="*/ 77310 h 1182688"/>
              <a:gd name="connsiteX185" fmla="*/ 933451 w 2151063"/>
              <a:gd name="connsiteY185" fmla="*/ 76914 h 1182688"/>
              <a:gd name="connsiteX186" fmla="*/ 1003301 w 2151063"/>
              <a:gd name="connsiteY186" fmla="*/ 77706 h 1182688"/>
              <a:gd name="connsiteX187" fmla="*/ 1142207 w 2151063"/>
              <a:gd name="connsiteY187" fmla="*/ 87611 h 1182688"/>
              <a:gd name="connsiteX188" fmla="*/ 1245395 w 2151063"/>
              <a:gd name="connsiteY188" fmla="*/ 101873 h 1182688"/>
              <a:gd name="connsiteX189" fmla="*/ 1314451 w 2151063"/>
              <a:gd name="connsiteY189" fmla="*/ 114154 h 1182688"/>
              <a:gd name="connsiteX190" fmla="*/ 1382317 w 2151063"/>
              <a:gd name="connsiteY190" fmla="*/ 129209 h 1182688"/>
              <a:gd name="connsiteX191" fmla="*/ 1449785 w 2151063"/>
              <a:gd name="connsiteY191" fmla="*/ 146640 h 1182688"/>
              <a:gd name="connsiteX192" fmla="*/ 1483123 w 2151063"/>
              <a:gd name="connsiteY192" fmla="*/ 156148 h 1182688"/>
              <a:gd name="connsiteX193" fmla="*/ 1547417 w 2151063"/>
              <a:gd name="connsiteY193" fmla="*/ 176750 h 1182688"/>
              <a:gd name="connsiteX194" fmla="*/ 1643064 w 2151063"/>
              <a:gd name="connsiteY194" fmla="*/ 213197 h 1182688"/>
              <a:gd name="connsiteX195" fmla="*/ 1705770 w 2151063"/>
              <a:gd name="connsiteY195" fmla="*/ 240533 h 1182688"/>
              <a:gd name="connsiteX196" fmla="*/ 1736726 w 2151063"/>
              <a:gd name="connsiteY196" fmla="*/ 255588 h 1182688"/>
              <a:gd name="connsiteX197" fmla="*/ 1709342 w 2151063"/>
              <a:gd name="connsiteY197" fmla="*/ 238949 h 1182688"/>
              <a:gd name="connsiteX198" fmla="*/ 1653382 w 2151063"/>
              <a:gd name="connsiteY198" fmla="*/ 208047 h 1182688"/>
              <a:gd name="connsiteX199" fmla="*/ 1625601 w 2151063"/>
              <a:gd name="connsiteY199" fmla="*/ 193785 h 1182688"/>
              <a:gd name="connsiteX200" fmla="*/ 1596232 w 2151063"/>
              <a:gd name="connsiteY200" fmla="*/ 179523 h 1182688"/>
              <a:gd name="connsiteX201" fmla="*/ 1537495 w 2151063"/>
              <a:gd name="connsiteY201" fmla="*/ 152583 h 1182688"/>
              <a:gd name="connsiteX202" fmla="*/ 1477567 w 2151063"/>
              <a:gd name="connsiteY202" fmla="*/ 128416 h 1182688"/>
              <a:gd name="connsiteX203" fmla="*/ 1416448 w 2151063"/>
              <a:gd name="connsiteY203" fmla="*/ 107023 h 1182688"/>
              <a:gd name="connsiteX204" fmla="*/ 1354139 w 2151063"/>
              <a:gd name="connsiteY204" fmla="*/ 88007 h 1182688"/>
              <a:gd name="connsiteX205" fmla="*/ 1291432 w 2151063"/>
              <a:gd name="connsiteY205" fmla="*/ 72160 h 1182688"/>
              <a:gd name="connsiteX206" fmla="*/ 1227932 w 2151063"/>
              <a:gd name="connsiteY206" fmla="*/ 58294 h 1182688"/>
              <a:gd name="connsiteX207" fmla="*/ 1163638 w 2151063"/>
              <a:gd name="connsiteY207" fmla="*/ 47597 h 1182688"/>
              <a:gd name="connsiteX208" fmla="*/ 1099345 w 2151063"/>
              <a:gd name="connsiteY208" fmla="*/ 39277 h 1182688"/>
              <a:gd name="connsiteX209" fmla="*/ 1034654 w 2151063"/>
              <a:gd name="connsiteY209" fmla="*/ 34127 h 1182688"/>
              <a:gd name="connsiteX210" fmla="*/ 976240 w 2151063"/>
              <a:gd name="connsiteY210" fmla="*/ 0 h 1182688"/>
              <a:gd name="connsiteX211" fmla="*/ 1045347 w 2151063"/>
              <a:gd name="connsiteY211" fmla="*/ 3172 h 1182688"/>
              <a:gd name="connsiteX212" fmla="*/ 1114851 w 2151063"/>
              <a:gd name="connsiteY212" fmla="*/ 8723 h 1182688"/>
              <a:gd name="connsiteX213" fmla="*/ 1183959 w 2151063"/>
              <a:gd name="connsiteY213" fmla="*/ 18238 h 1182688"/>
              <a:gd name="connsiteX214" fmla="*/ 1252669 w 2151063"/>
              <a:gd name="connsiteY214" fmla="*/ 30529 h 1182688"/>
              <a:gd name="connsiteX215" fmla="*/ 1321379 w 2151063"/>
              <a:gd name="connsiteY215" fmla="*/ 45198 h 1182688"/>
              <a:gd name="connsiteX216" fmla="*/ 1389295 w 2151063"/>
              <a:gd name="connsiteY216" fmla="*/ 63833 h 1182688"/>
              <a:gd name="connsiteX217" fmla="*/ 1455622 w 2151063"/>
              <a:gd name="connsiteY217" fmla="*/ 85242 h 1182688"/>
              <a:gd name="connsiteX218" fmla="*/ 1521154 w 2151063"/>
              <a:gd name="connsiteY218" fmla="*/ 109427 h 1182688"/>
              <a:gd name="connsiteX219" fmla="*/ 1585496 w 2151063"/>
              <a:gd name="connsiteY219" fmla="*/ 136784 h 1182688"/>
              <a:gd name="connsiteX220" fmla="*/ 1647851 w 2151063"/>
              <a:gd name="connsiteY220" fmla="*/ 166916 h 1182688"/>
              <a:gd name="connsiteX221" fmla="*/ 1707823 w 2151063"/>
              <a:gd name="connsiteY221" fmla="*/ 200617 h 1182688"/>
              <a:gd name="connsiteX222" fmla="*/ 1766604 w 2151063"/>
              <a:gd name="connsiteY222" fmla="*/ 237093 h 1182688"/>
              <a:gd name="connsiteX223" fmla="*/ 1822605 w 2151063"/>
              <a:gd name="connsiteY223" fmla="*/ 275947 h 1182688"/>
              <a:gd name="connsiteX224" fmla="*/ 1849613 w 2151063"/>
              <a:gd name="connsiteY224" fmla="*/ 296961 h 1182688"/>
              <a:gd name="connsiteX225" fmla="*/ 1875826 w 2151063"/>
              <a:gd name="connsiteY225" fmla="*/ 317974 h 1182688"/>
              <a:gd name="connsiteX226" fmla="*/ 1924280 w 2151063"/>
              <a:gd name="connsiteY226" fmla="*/ 364362 h 1182688"/>
              <a:gd name="connsiteX227" fmla="*/ 1946919 w 2151063"/>
              <a:gd name="connsiteY227" fmla="*/ 388943 h 1182688"/>
              <a:gd name="connsiteX228" fmla="*/ 1957642 w 2151063"/>
              <a:gd name="connsiteY228" fmla="*/ 398458 h 1182688"/>
              <a:gd name="connsiteX229" fmla="*/ 1968366 w 2151063"/>
              <a:gd name="connsiteY229" fmla="*/ 407577 h 1182688"/>
              <a:gd name="connsiteX230" fmla="*/ 1991004 w 2151063"/>
              <a:gd name="connsiteY230" fmla="*/ 428194 h 1182688"/>
              <a:gd name="connsiteX231" fmla="*/ 2032707 w 2151063"/>
              <a:gd name="connsiteY231" fmla="*/ 472203 h 1182688"/>
              <a:gd name="connsiteX232" fmla="*/ 2069247 w 2151063"/>
              <a:gd name="connsiteY232" fmla="*/ 520177 h 1182688"/>
              <a:gd name="connsiteX233" fmla="*/ 2100226 w 2151063"/>
              <a:gd name="connsiteY233" fmla="*/ 572115 h 1182688"/>
              <a:gd name="connsiteX234" fmla="*/ 2124850 w 2151063"/>
              <a:gd name="connsiteY234" fmla="*/ 626432 h 1182688"/>
              <a:gd name="connsiteX235" fmla="*/ 2142325 w 2151063"/>
              <a:gd name="connsiteY235" fmla="*/ 683525 h 1182688"/>
              <a:gd name="connsiteX236" fmla="*/ 2151063 w 2151063"/>
              <a:gd name="connsiteY236" fmla="*/ 742600 h 1182688"/>
              <a:gd name="connsiteX237" fmla="*/ 2151063 w 2151063"/>
              <a:gd name="connsiteY237" fmla="*/ 803261 h 1182688"/>
              <a:gd name="connsiteX238" fmla="*/ 2147091 w 2151063"/>
              <a:gd name="connsiteY238" fmla="*/ 834186 h 1182688"/>
              <a:gd name="connsiteX239" fmla="*/ 2144311 w 2151063"/>
              <a:gd name="connsiteY239" fmla="*/ 848855 h 1182688"/>
              <a:gd name="connsiteX240" fmla="*/ 2136765 w 2151063"/>
              <a:gd name="connsiteY240" fmla="*/ 878195 h 1182688"/>
              <a:gd name="connsiteX241" fmla="*/ 2126439 w 2151063"/>
              <a:gd name="connsiteY241" fmla="*/ 905551 h 1182688"/>
              <a:gd name="connsiteX242" fmla="*/ 2114524 w 2151063"/>
              <a:gd name="connsiteY242" fmla="*/ 931322 h 1182688"/>
              <a:gd name="connsiteX243" fmla="*/ 2092282 w 2151063"/>
              <a:gd name="connsiteY243" fmla="*/ 966609 h 1182688"/>
              <a:gd name="connsiteX244" fmla="*/ 2055743 w 2151063"/>
              <a:gd name="connsiteY244" fmla="*/ 1008239 h 1182688"/>
              <a:gd name="connsiteX245" fmla="*/ 2013246 w 2151063"/>
              <a:gd name="connsiteY245" fmla="*/ 1043921 h 1182688"/>
              <a:gd name="connsiteX246" fmla="*/ 1964791 w 2151063"/>
              <a:gd name="connsiteY246" fmla="*/ 1074054 h 1182688"/>
              <a:gd name="connsiteX247" fmla="*/ 1912762 w 2151063"/>
              <a:gd name="connsiteY247" fmla="*/ 1098239 h 1182688"/>
              <a:gd name="connsiteX248" fmla="*/ 1857556 w 2151063"/>
              <a:gd name="connsiteY248" fmla="*/ 1117666 h 1182688"/>
              <a:gd name="connsiteX249" fmla="*/ 1829754 w 2151063"/>
              <a:gd name="connsiteY249" fmla="*/ 1125596 h 1182688"/>
              <a:gd name="connsiteX250" fmla="*/ 1792817 w 2151063"/>
              <a:gd name="connsiteY250" fmla="*/ 1134318 h 1182688"/>
              <a:gd name="connsiteX251" fmla="*/ 1717753 w 2151063"/>
              <a:gd name="connsiteY251" fmla="*/ 1148988 h 1182688"/>
              <a:gd name="connsiteX252" fmla="*/ 1641894 w 2151063"/>
              <a:gd name="connsiteY252" fmla="*/ 1160882 h 1182688"/>
              <a:gd name="connsiteX253" fmla="*/ 1565240 w 2151063"/>
              <a:gd name="connsiteY253" fmla="*/ 1169208 h 1182688"/>
              <a:gd name="connsiteX254" fmla="*/ 1450061 w 2151063"/>
              <a:gd name="connsiteY254" fmla="*/ 1177930 h 1182688"/>
              <a:gd name="connsiteX255" fmla="*/ 1295960 w 2151063"/>
              <a:gd name="connsiteY255" fmla="*/ 1181895 h 1182688"/>
              <a:gd name="connsiteX256" fmla="*/ 1219704 w 2151063"/>
              <a:gd name="connsiteY256" fmla="*/ 1182688 h 1182688"/>
              <a:gd name="connsiteX257" fmla="*/ 1137093 w 2151063"/>
              <a:gd name="connsiteY257" fmla="*/ 1182688 h 1182688"/>
              <a:gd name="connsiteX258" fmla="*/ 971076 w 2151063"/>
              <a:gd name="connsiteY258" fmla="*/ 1177930 h 1182688"/>
              <a:gd name="connsiteX259" fmla="*/ 723243 w 2151063"/>
              <a:gd name="connsiteY259" fmla="*/ 1163657 h 1182688"/>
              <a:gd name="connsiteX260" fmla="*/ 558021 w 2151063"/>
              <a:gd name="connsiteY260" fmla="*/ 1150177 h 1182688"/>
              <a:gd name="connsiteX261" fmla="*/ 552064 w 2151063"/>
              <a:gd name="connsiteY261" fmla="*/ 1148988 h 1182688"/>
              <a:gd name="connsiteX262" fmla="*/ 546504 w 2151063"/>
              <a:gd name="connsiteY262" fmla="*/ 1141851 h 1182688"/>
              <a:gd name="connsiteX263" fmla="*/ 546504 w 2151063"/>
              <a:gd name="connsiteY263" fmla="*/ 1132732 h 1182688"/>
              <a:gd name="connsiteX264" fmla="*/ 552064 w 2151063"/>
              <a:gd name="connsiteY264" fmla="*/ 1125992 h 1182688"/>
              <a:gd name="connsiteX265" fmla="*/ 558021 w 2151063"/>
              <a:gd name="connsiteY265" fmla="*/ 1125596 h 1182688"/>
              <a:gd name="connsiteX266" fmla="*/ 679555 w 2151063"/>
              <a:gd name="connsiteY266" fmla="*/ 1131146 h 1182688"/>
              <a:gd name="connsiteX267" fmla="*/ 801486 w 2151063"/>
              <a:gd name="connsiteY267" fmla="*/ 1136697 h 1182688"/>
              <a:gd name="connsiteX268" fmla="*/ 774081 w 2151063"/>
              <a:gd name="connsiteY268" fmla="*/ 1130750 h 1182688"/>
              <a:gd name="connsiteX269" fmla="*/ 747471 w 2151063"/>
              <a:gd name="connsiteY269" fmla="*/ 1124010 h 1182688"/>
              <a:gd name="connsiteX270" fmla="*/ 680349 w 2151063"/>
              <a:gd name="connsiteY270" fmla="*/ 1114494 h 1182688"/>
              <a:gd name="connsiteX271" fmla="*/ 614419 w 2151063"/>
              <a:gd name="connsiteY271" fmla="*/ 1102996 h 1182688"/>
              <a:gd name="connsiteX272" fmla="*/ 581057 w 2151063"/>
              <a:gd name="connsiteY272" fmla="*/ 1096256 h 1182688"/>
              <a:gd name="connsiteX273" fmla="*/ 515127 w 2151063"/>
              <a:gd name="connsiteY273" fmla="*/ 1079604 h 1182688"/>
              <a:gd name="connsiteX274" fmla="*/ 450389 w 2151063"/>
              <a:gd name="connsiteY274" fmla="*/ 1060177 h 1182688"/>
              <a:gd name="connsiteX275" fmla="*/ 386445 w 2151063"/>
              <a:gd name="connsiteY275" fmla="*/ 1036388 h 1182688"/>
              <a:gd name="connsiteX276" fmla="*/ 325281 w 2151063"/>
              <a:gd name="connsiteY276" fmla="*/ 1007842 h 1182688"/>
              <a:gd name="connsiteX277" fmla="*/ 266500 w 2151063"/>
              <a:gd name="connsiteY277" fmla="*/ 974935 h 1182688"/>
              <a:gd name="connsiteX278" fmla="*/ 210896 w 2151063"/>
              <a:gd name="connsiteY278" fmla="*/ 936476 h 1182688"/>
              <a:gd name="connsiteX279" fmla="*/ 159265 w 2151063"/>
              <a:gd name="connsiteY279" fmla="*/ 891675 h 1182688"/>
              <a:gd name="connsiteX280" fmla="*/ 135832 w 2151063"/>
              <a:gd name="connsiteY280" fmla="*/ 867093 h 1182688"/>
              <a:gd name="connsiteX281" fmla="*/ 116370 w 2151063"/>
              <a:gd name="connsiteY281" fmla="*/ 844891 h 1182688"/>
              <a:gd name="connsiteX282" fmla="*/ 80625 w 2151063"/>
              <a:gd name="connsiteY282" fmla="*/ 797710 h 1182688"/>
              <a:gd name="connsiteX283" fmla="*/ 50838 w 2151063"/>
              <a:gd name="connsiteY283" fmla="*/ 746564 h 1182688"/>
              <a:gd name="connsiteX284" fmla="*/ 27802 w 2151063"/>
              <a:gd name="connsiteY284" fmla="*/ 693833 h 1182688"/>
              <a:gd name="connsiteX285" fmla="*/ 11121 w 2151063"/>
              <a:gd name="connsiteY285" fmla="*/ 638326 h 1182688"/>
              <a:gd name="connsiteX286" fmla="*/ 1589 w 2151063"/>
              <a:gd name="connsiteY286" fmla="*/ 581234 h 1182688"/>
              <a:gd name="connsiteX287" fmla="*/ 0 w 2151063"/>
              <a:gd name="connsiteY287" fmla="*/ 523348 h 1182688"/>
              <a:gd name="connsiteX288" fmla="*/ 7149 w 2151063"/>
              <a:gd name="connsiteY288" fmla="*/ 464273 h 1182688"/>
              <a:gd name="connsiteX289" fmla="*/ 14298 w 2151063"/>
              <a:gd name="connsiteY289" fmla="*/ 434934 h 1182688"/>
              <a:gd name="connsiteX290" fmla="*/ 22639 w 2151063"/>
              <a:gd name="connsiteY290" fmla="*/ 406388 h 1182688"/>
              <a:gd name="connsiteX291" fmla="*/ 45674 w 2151063"/>
              <a:gd name="connsiteY291" fmla="*/ 355639 h 1182688"/>
              <a:gd name="connsiteX292" fmla="*/ 75065 w 2151063"/>
              <a:gd name="connsiteY292" fmla="*/ 311630 h 1182688"/>
              <a:gd name="connsiteX293" fmla="*/ 110413 w 2151063"/>
              <a:gd name="connsiteY293" fmla="*/ 272776 h 1182688"/>
              <a:gd name="connsiteX294" fmla="*/ 150527 w 2151063"/>
              <a:gd name="connsiteY294" fmla="*/ 239868 h 1182688"/>
              <a:gd name="connsiteX295" fmla="*/ 195407 w 2151063"/>
              <a:gd name="connsiteY295" fmla="*/ 211718 h 1182688"/>
              <a:gd name="connsiteX296" fmla="*/ 243861 w 2151063"/>
              <a:gd name="connsiteY296" fmla="*/ 188723 h 1182688"/>
              <a:gd name="connsiteX297" fmla="*/ 294699 w 2151063"/>
              <a:gd name="connsiteY297" fmla="*/ 168502 h 1182688"/>
              <a:gd name="connsiteX298" fmla="*/ 320912 w 2151063"/>
              <a:gd name="connsiteY298" fmla="*/ 160573 h 1182688"/>
              <a:gd name="connsiteX299" fmla="*/ 348317 w 2151063"/>
              <a:gd name="connsiteY299" fmla="*/ 143524 h 1182688"/>
              <a:gd name="connsiteX300" fmla="*/ 404317 w 2151063"/>
              <a:gd name="connsiteY300" fmla="*/ 112599 h 1182688"/>
              <a:gd name="connsiteX301" fmla="*/ 462701 w 2151063"/>
              <a:gd name="connsiteY301" fmla="*/ 86432 h 1182688"/>
              <a:gd name="connsiteX302" fmla="*/ 523468 w 2151063"/>
              <a:gd name="connsiteY302" fmla="*/ 64229 h 1182688"/>
              <a:gd name="connsiteX303" fmla="*/ 585029 w 2151063"/>
              <a:gd name="connsiteY303" fmla="*/ 45991 h 1182688"/>
              <a:gd name="connsiteX304" fmla="*/ 647781 w 2151063"/>
              <a:gd name="connsiteY304" fmla="*/ 30925 h 1182688"/>
              <a:gd name="connsiteX305" fmla="*/ 711328 w 2151063"/>
              <a:gd name="connsiteY305" fmla="*/ 19427 h 1182688"/>
              <a:gd name="connsiteX306" fmla="*/ 774478 w 2151063"/>
              <a:gd name="connsiteY306" fmla="*/ 10308 h 1182688"/>
              <a:gd name="connsiteX307" fmla="*/ 805854 w 2151063"/>
              <a:gd name="connsiteY307" fmla="*/ 7137 h 1182688"/>
              <a:gd name="connsiteX308" fmla="*/ 839614 w 2151063"/>
              <a:gd name="connsiteY308" fmla="*/ 4361 h 1182688"/>
              <a:gd name="connsiteX309" fmla="*/ 907927 w 2151063"/>
              <a:gd name="connsiteY309" fmla="*/ 396 h 118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2151063" h="1182688">
                <a:moveTo>
                  <a:pt x="2044671" y="546100"/>
                </a:moveTo>
                <a:lnTo>
                  <a:pt x="2052215" y="567545"/>
                </a:lnTo>
                <a:lnTo>
                  <a:pt x="2064523" y="611628"/>
                </a:lnTo>
                <a:lnTo>
                  <a:pt x="2072464" y="657298"/>
                </a:lnTo>
                <a:lnTo>
                  <a:pt x="2074847" y="704161"/>
                </a:lnTo>
                <a:lnTo>
                  <a:pt x="2073258" y="728386"/>
                </a:lnTo>
                <a:lnTo>
                  <a:pt x="2070876" y="758171"/>
                </a:lnTo>
                <a:lnTo>
                  <a:pt x="2056979" y="813771"/>
                </a:lnTo>
                <a:lnTo>
                  <a:pt x="2034745" y="864207"/>
                </a:lnTo>
                <a:lnTo>
                  <a:pt x="2004966" y="909481"/>
                </a:lnTo>
                <a:lnTo>
                  <a:pt x="1968438" y="949989"/>
                </a:lnTo>
                <a:lnTo>
                  <a:pt x="1926350" y="985731"/>
                </a:lnTo>
                <a:lnTo>
                  <a:pt x="1879102" y="1015913"/>
                </a:lnTo>
                <a:lnTo>
                  <a:pt x="1827882" y="1041330"/>
                </a:lnTo>
                <a:lnTo>
                  <a:pt x="1801280" y="1052053"/>
                </a:lnTo>
                <a:lnTo>
                  <a:pt x="1767928" y="1064364"/>
                </a:lnTo>
                <a:lnTo>
                  <a:pt x="1699239" y="1085015"/>
                </a:lnTo>
                <a:lnTo>
                  <a:pt x="1629358" y="1102092"/>
                </a:lnTo>
                <a:lnTo>
                  <a:pt x="1557889" y="1114801"/>
                </a:lnTo>
                <a:lnTo>
                  <a:pt x="1449892" y="1129892"/>
                </a:lnTo>
                <a:lnTo>
                  <a:pt x="1304969" y="1141012"/>
                </a:lnTo>
                <a:lnTo>
                  <a:pt x="1234692" y="1144189"/>
                </a:lnTo>
                <a:lnTo>
                  <a:pt x="1219604" y="1144586"/>
                </a:lnTo>
                <a:lnTo>
                  <a:pt x="1204913" y="1145380"/>
                </a:lnTo>
                <a:lnTo>
                  <a:pt x="1205310" y="1146969"/>
                </a:lnTo>
                <a:lnTo>
                  <a:pt x="1205310" y="1147763"/>
                </a:lnTo>
                <a:lnTo>
                  <a:pt x="1259309" y="1147366"/>
                </a:lnTo>
                <a:lnTo>
                  <a:pt x="1367306" y="1143792"/>
                </a:lnTo>
                <a:lnTo>
                  <a:pt x="1420908" y="1140615"/>
                </a:lnTo>
                <a:lnTo>
                  <a:pt x="1484832" y="1137040"/>
                </a:lnTo>
                <a:lnTo>
                  <a:pt x="1616256" y="1127906"/>
                </a:lnTo>
                <a:lnTo>
                  <a:pt x="1715915" y="1114404"/>
                </a:lnTo>
                <a:lnTo>
                  <a:pt x="1781031" y="1101298"/>
                </a:lnTo>
                <a:lnTo>
                  <a:pt x="1844558" y="1084618"/>
                </a:lnTo>
                <a:lnTo>
                  <a:pt x="1905307" y="1062379"/>
                </a:lnTo>
                <a:lnTo>
                  <a:pt x="1934291" y="1048876"/>
                </a:lnTo>
                <a:lnTo>
                  <a:pt x="1948982" y="1041727"/>
                </a:lnTo>
                <a:lnTo>
                  <a:pt x="1975584" y="1025445"/>
                </a:lnTo>
                <a:lnTo>
                  <a:pt x="2000201" y="1007176"/>
                </a:lnTo>
                <a:lnTo>
                  <a:pt x="2022436" y="987717"/>
                </a:lnTo>
                <a:lnTo>
                  <a:pt x="2041892" y="966668"/>
                </a:lnTo>
                <a:lnTo>
                  <a:pt x="2059362" y="943635"/>
                </a:lnTo>
                <a:lnTo>
                  <a:pt x="2074450" y="919409"/>
                </a:lnTo>
                <a:lnTo>
                  <a:pt x="2087155" y="893992"/>
                </a:lnTo>
                <a:lnTo>
                  <a:pt x="2097081" y="867781"/>
                </a:lnTo>
                <a:lnTo>
                  <a:pt x="2105419" y="840379"/>
                </a:lnTo>
                <a:lnTo>
                  <a:pt x="2112566" y="797885"/>
                </a:lnTo>
                <a:lnTo>
                  <a:pt x="2112963" y="739109"/>
                </a:lnTo>
                <a:lnTo>
                  <a:pt x="2103831" y="678744"/>
                </a:lnTo>
                <a:lnTo>
                  <a:pt x="2094699" y="648561"/>
                </a:lnTo>
                <a:lnTo>
                  <a:pt x="2084773" y="621159"/>
                </a:lnTo>
                <a:lnTo>
                  <a:pt x="2059362" y="569928"/>
                </a:lnTo>
                <a:close/>
                <a:moveTo>
                  <a:pt x="233158" y="230187"/>
                </a:moveTo>
                <a:lnTo>
                  <a:pt x="206541" y="244085"/>
                </a:lnTo>
                <a:lnTo>
                  <a:pt x="158870" y="277836"/>
                </a:lnTo>
                <a:lnTo>
                  <a:pt x="117952" y="317146"/>
                </a:lnTo>
                <a:lnTo>
                  <a:pt x="84980" y="362810"/>
                </a:lnTo>
                <a:lnTo>
                  <a:pt x="59953" y="412444"/>
                </a:lnTo>
                <a:lnTo>
                  <a:pt x="43268" y="466446"/>
                </a:lnTo>
                <a:lnTo>
                  <a:pt x="34925" y="523624"/>
                </a:lnTo>
                <a:lnTo>
                  <a:pt x="36117" y="582788"/>
                </a:lnTo>
                <a:lnTo>
                  <a:pt x="40090" y="613363"/>
                </a:lnTo>
                <a:lnTo>
                  <a:pt x="46446" y="643143"/>
                </a:lnTo>
                <a:lnTo>
                  <a:pt x="65117" y="699528"/>
                </a:lnTo>
                <a:lnTo>
                  <a:pt x="91336" y="753133"/>
                </a:lnTo>
                <a:lnTo>
                  <a:pt x="123514" y="802767"/>
                </a:lnTo>
                <a:lnTo>
                  <a:pt x="162446" y="848430"/>
                </a:lnTo>
                <a:lnTo>
                  <a:pt x="205350" y="889726"/>
                </a:lnTo>
                <a:lnTo>
                  <a:pt x="252226" y="927051"/>
                </a:lnTo>
                <a:lnTo>
                  <a:pt x="302281" y="959611"/>
                </a:lnTo>
                <a:lnTo>
                  <a:pt x="328103" y="973906"/>
                </a:lnTo>
                <a:lnTo>
                  <a:pt x="356308" y="988994"/>
                </a:lnTo>
                <a:lnTo>
                  <a:pt x="414706" y="1014010"/>
                </a:lnTo>
                <a:lnTo>
                  <a:pt x="444500" y="1025525"/>
                </a:lnTo>
                <a:lnTo>
                  <a:pt x="419076" y="1013613"/>
                </a:lnTo>
                <a:lnTo>
                  <a:pt x="371007" y="988597"/>
                </a:lnTo>
                <a:lnTo>
                  <a:pt x="347171" y="973906"/>
                </a:lnTo>
                <a:lnTo>
                  <a:pt x="322541" y="958420"/>
                </a:lnTo>
                <a:lnTo>
                  <a:pt x="274473" y="922683"/>
                </a:lnTo>
                <a:lnTo>
                  <a:pt x="229583" y="882579"/>
                </a:lnTo>
                <a:lnTo>
                  <a:pt x="189459" y="838106"/>
                </a:lnTo>
                <a:lnTo>
                  <a:pt x="154103" y="790458"/>
                </a:lnTo>
                <a:lnTo>
                  <a:pt x="124706" y="738838"/>
                </a:lnTo>
                <a:lnTo>
                  <a:pt x="102062" y="683645"/>
                </a:lnTo>
                <a:lnTo>
                  <a:pt x="86966" y="625672"/>
                </a:lnTo>
                <a:lnTo>
                  <a:pt x="83391" y="595892"/>
                </a:lnTo>
                <a:lnTo>
                  <a:pt x="81405" y="569685"/>
                </a:lnTo>
                <a:lnTo>
                  <a:pt x="83391" y="518462"/>
                </a:lnTo>
                <a:lnTo>
                  <a:pt x="92131" y="468828"/>
                </a:lnTo>
                <a:lnTo>
                  <a:pt x="106829" y="419591"/>
                </a:lnTo>
                <a:lnTo>
                  <a:pt x="127089" y="373531"/>
                </a:lnTo>
                <a:lnTo>
                  <a:pt x="152117" y="329058"/>
                </a:lnTo>
                <a:lnTo>
                  <a:pt x="181911" y="287366"/>
                </a:lnTo>
                <a:lnTo>
                  <a:pt x="215281" y="248452"/>
                </a:lnTo>
                <a:close/>
                <a:moveTo>
                  <a:pt x="950292" y="112712"/>
                </a:moveTo>
                <a:lnTo>
                  <a:pt x="822075" y="115489"/>
                </a:lnTo>
                <a:lnTo>
                  <a:pt x="758561" y="119456"/>
                </a:lnTo>
                <a:lnTo>
                  <a:pt x="705369" y="124217"/>
                </a:lnTo>
                <a:lnTo>
                  <a:pt x="597397" y="136118"/>
                </a:lnTo>
                <a:lnTo>
                  <a:pt x="488631" y="153574"/>
                </a:lnTo>
                <a:lnTo>
                  <a:pt x="381849" y="178170"/>
                </a:lnTo>
                <a:lnTo>
                  <a:pt x="329848" y="193643"/>
                </a:lnTo>
                <a:lnTo>
                  <a:pt x="309206" y="208321"/>
                </a:lnTo>
                <a:lnTo>
                  <a:pt x="270304" y="239662"/>
                </a:lnTo>
                <a:lnTo>
                  <a:pt x="234181" y="274970"/>
                </a:lnTo>
                <a:lnTo>
                  <a:pt x="201631" y="313848"/>
                </a:lnTo>
                <a:lnTo>
                  <a:pt x="186943" y="334874"/>
                </a:lnTo>
                <a:lnTo>
                  <a:pt x="169080" y="362248"/>
                </a:lnTo>
                <a:lnTo>
                  <a:pt x="142087" y="418185"/>
                </a:lnTo>
                <a:lnTo>
                  <a:pt x="124621" y="475709"/>
                </a:lnTo>
                <a:lnTo>
                  <a:pt x="115888" y="534423"/>
                </a:lnTo>
                <a:lnTo>
                  <a:pt x="115888" y="593534"/>
                </a:lnTo>
                <a:lnTo>
                  <a:pt x="125415" y="652249"/>
                </a:lnTo>
                <a:lnTo>
                  <a:pt x="144469" y="709773"/>
                </a:lnTo>
                <a:lnTo>
                  <a:pt x="172256" y="765313"/>
                </a:lnTo>
                <a:lnTo>
                  <a:pt x="189722" y="792290"/>
                </a:lnTo>
                <a:lnTo>
                  <a:pt x="209570" y="818870"/>
                </a:lnTo>
                <a:lnTo>
                  <a:pt x="252044" y="866080"/>
                </a:lnTo>
                <a:lnTo>
                  <a:pt x="300076" y="908132"/>
                </a:lnTo>
                <a:lnTo>
                  <a:pt x="352077" y="944630"/>
                </a:lnTo>
                <a:lnTo>
                  <a:pt x="407651" y="976764"/>
                </a:lnTo>
                <a:lnTo>
                  <a:pt x="465210" y="1004931"/>
                </a:lnTo>
                <a:lnTo>
                  <a:pt x="524754" y="1029131"/>
                </a:lnTo>
                <a:lnTo>
                  <a:pt x="585488" y="1050157"/>
                </a:lnTo>
                <a:lnTo>
                  <a:pt x="616054" y="1059281"/>
                </a:lnTo>
                <a:lnTo>
                  <a:pt x="666467" y="1074753"/>
                </a:lnTo>
                <a:lnTo>
                  <a:pt x="717675" y="1089432"/>
                </a:lnTo>
                <a:lnTo>
                  <a:pt x="795875" y="1098953"/>
                </a:lnTo>
                <a:lnTo>
                  <a:pt x="873282" y="1105697"/>
                </a:lnTo>
                <a:lnTo>
                  <a:pt x="943940" y="1111251"/>
                </a:lnTo>
                <a:lnTo>
                  <a:pt x="1085654" y="1116012"/>
                </a:lnTo>
                <a:lnTo>
                  <a:pt x="1227765" y="1113632"/>
                </a:lnTo>
                <a:lnTo>
                  <a:pt x="1369081" y="1103714"/>
                </a:lnTo>
                <a:lnTo>
                  <a:pt x="1440136" y="1096176"/>
                </a:lnTo>
                <a:lnTo>
                  <a:pt x="1498886" y="1089432"/>
                </a:lnTo>
                <a:lnTo>
                  <a:pt x="1589392" y="1075944"/>
                </a:lnTo>
                <a:lnTo>
                  <a:pt x="1650127" y="1064439"/>
                </a:lnTo>
                <a:lnTo>
                  <a:pt x="1709670" y="1050554"/>
                </a:lnTo>
                <a:lnTo>
                  <a:pt x="1768420" y="1032701"/>
                </a:lnTo>
                <a:lnTo>
                  <a:pt x="1824391" y="1010088"/>
                </a:lnTo>
                <a:lnTo>
                  <a:pt x="1877980" y="981921"/>
                </a:lnTo>
                <a:lnTo>
                  <a:pt x="1902988" y="965259"/>
                </a:lnTo>
                <a:lnTo>
                  <a:pt x="1916485" y="956135"/>
                </a:lnTo>
                <a:lnTo>
                  <a:pt x="1941890" y="935109"/>
                </a:lnTo>
                <a:lnTo>
                  <a:pt x="1963723" y="912099"/>
                </a:lnTo>
                <a:lnTo>
                  <a:pt x="1982777" y="887899"/>
                </a:lnTo>
                <a:lnTo>
                  <a:pt x="1999449" y="862113"/>
                </a:lnTo>
                <a:lnTo>
                  <a:pt x="2013342" y="834739"/>
                </a:lnTo>
                <a:lnTo>
                  <a:pt x="2024457" y="806572"/>
                </a:lnTo>
                <a:lnTo>
                  <a:pt x="2032793" y="777612"/>
                </a:lnTo>
                <a:lnTo>
                  <a:pt x="2038351" y="747858"/>
                </a:lnTo>
                <a:lnTo>
                  <a:pt x="2041526" y="717707"/>
                </a:lnTo>
                <a:lnTo>
                  <a:pt x="2041526" y="671291"/>
                </a:lnTo>
                <a:lnTo>
                  <a:pt x="2032396" y="609403"/>
                </a:lnTo>
                <a:lnTo>
                  <a:pt x="2013342" y="548705"/>
                </a:lnTo>
                <a:lnTo>
                  <a:pt x="1999846" y="519745"/>
                </a:lnTo>
                <a:lnTo>
                  <a:pt x="1988731" y="497925"/>
                </a:lnTo>
                <a:lnTo>
                  <a:pt x="1962929" y="456667"/>
                </a:lnTo>
                <a:lnTo>
                  <a:pt x="1948241" y="437227"/>
                </a:lnTo>
                <a:lnTo>
                  <a:pt x="1925615" y="417788"/>
                </a:lnTo>
                <a:lnTo>
                  <a:pt x="1877980" y="381687"/>
                </a:lnTo>
                <a:lnTo>
                  <a:pt x="1827963" y="348759"/>
                </a:lnTo>
                <a:lnTo>
                  <a:pt x="1776756" y="319005"/>
                </a:lnTo>
                <a:lnTo>
                  <a:pt x="1750954" y="305120"/>
                </a:lnTo>
                <a:lnTo>
                  <a:pt x="1722373" y="290838"/>
                </a:lnTo>
                <a:lnTo>
                  <a:pt x="1664417" y="263068"/>
                </a:lnTo>
                <a:lnTo>
                  <a:pt x="1575896" y="225777"/>
                </a:lnTo>
                <a:lnTo>
                  <a:pt x="1454824" y="185708"/>
                </a:lnTo>
                <a:lnTo>
                  <a:pt x="1330973" y="154367"/>
                </a:lnTo>
                <a:lnTo>
                  <a:pt x="1205535" y="132548"/>
                </a:lnTo>
                <a:lnTo>
                  <a:pt x="1077715" y="118663"/>
                </a:lnTo>
                <a:close/>
                <a:moveTo>
                  <a:pt x="970360" y="31750"/>
                </a:moveTo>
                <a:lnTo>
                  <a:pt x="905670" y="32146"/>
                </a:lnTo>
                <a:lnTo>
                  <a:pt x="840582" y="35712"/>
                </a:lnTo>
                <a:lnTo>
                  <a:pt x="775891" y="41654"/>
                </a:lnTo>
                <a:lnTo>
                  <a:pt x="711994" y="51559"/>
                </a:lnTo>
                <a:lnTo>
                  <a:pt x="648098" y="64236"/>
                </a:lnTo>
                <a:lnTo>
                  <a:pt x="616744" y="71764"/>
                </a:lnTo>
                <a:lnTo>
                  <a:pt x="574279" y="82856"/>
                </a:lnTo>
                <a:lnTo>
                  <a:pt x="490538" y="110985"/>
                </a:lnTo>
                <a:lnTo>
                  <a:pt x="449263" y="128020"/>
                </a:lnTo>
                <a:lnTo>
                  <a:pt x="508794" y="115739"/>
                </a:lnTo>
                <a:lnTo>
                  <a:pt x="629048" y="96326"/>
                </a:lnTo>
                <a:lnTo>
                  <a:pt x="750491" y="83253"/>
                </a:lnTo>
                <a:lnTo>
                  <a:pt x="872729" y="77310"/>
                </a:lnTo>
                <a:lnTo>
                  <a:pt x="933451" y="76914"/>
                </a:lnTo>
                <a:lnTo>
                  <a:pt x="1003301" y="77706"/>
                </a:lnTo>
                <a:lnTo>
                  <a:pt x="1142207" y="87611"/>
                </a:lnTo>
                <a:lnTo>
                  <a:pt x="1245395" y="101873"/>
                </a:lnTo>
                <a:lnTo>
                  <a:pt x="1314451" y="114154"/>
                </a:lnTo>
                <a:lnTo>
                  <a:pt x="1382317" y="129209"/>
                </a:lnTo>
                <a:lnTo>
                  <a:pt x="1449785" y="146640"/>
                </a:lnTo>
                <a:lnTo>
                  <a:pt x="1483123" y="156148"/>
                </a:lnTo>
                <a:lnTo>
                  <a:pt x="1547417" y="176750"/>
                </a:lnTo>
                <a:lnTo>
                  <a:pt x="1643064" y="213197"/>
                </a:lnTo>
                <a:lnTo>
                  <a:pt x="1705770" y="240533"/>
                </a:lnTo>
                <a:lnTo>
                  <a:pt x="1736726" y="255588"/>
                </a:lnTo>
                <a:lnTo>
                  <a:pt x="1709342" y="238949"/>
                </a:lnTo>
                <a:lnTo>
                  <a:pt x="1653382" y="208047"/>
                </a:lnTo>
                <a:lnTo>
                  <a:pt x="1625601" y="193785"/>
                </a:lnTo>
                <a:lnTo>
                  <a:pt x="1596232" y="179523"/>
                </a:lnTo>
                <a:lnTo>
                  <a:pt x="1537495" y="152583"/>
                </a:lnTo>
                <a:lnTo>
                  <a:pt x="1477567" y="128416"/>
                </a:lnTo>
                <a:lnTo>
                  <a:pt x="1416448" y="107023"/>
                </a:lnTo>
                <a:lnTo>
                  <a:pt x="1354139" y="88007"/>
                </a:lnTo>
                <a:lnTo>
                  <a:pt x="1291432" y="72160"/>
                </a:lnTo>
                <a:lnTo>
                  <a:pt x="1227932" y="58294"/>
                </a:lnTo>
                <a:lnTo>
                  <a:pt x="1163638" y="47597"/>
                </a:lnTo>
                <a:lnTo>
                  <a:pt x="1099345" y="39277"/>
                </a:lnTo>
                <a:lnTo>
                  <a:pt x="1034654" y="34127"/>
                </a:lnTo>
                <a:close/>
                <a:moveTo>
                  <a:pt x="976240" y="0"/>
                </a:moveTo>
                <a:lnTo>
                  <a:pt x="1045347" y="3172"/>
                </a:lnTo>
                <a:lnTo>
                  <a:pt x="1114851" y="8723"/>
                </a:lnTo>
                <a:lnTo>
                  <a:pt x="1183959" y="18238"/>
                </a:lnTo>
                <a:lnTo>
                  <a:pt x="1252669" y="30529"/>
                </a:lnTo>
                <a:lnTo>
                  <a:pt x="1321379" y="45198"/>
                </a:lnTo>
                <a:lnTo>
                  <a:pt x="1389295" y="63833"/>
                </a:lnTo>
                <a:lnTo>
                  <a:pt x="1455622" y="85242"/>
                </a:lnTo>
                <a:lnTo>
                  <a:pt x="1521154" y="109427"/>
                </a:lnTo>
                <a:lnTo>
                  <a:pt x="1585496" y="136784"/>
                </a:lnTo>
                <a:lnTo>
                  <a:pt x="1647851" y="166916"/>
                </a:lnTo>
                <a:lnTo>
                  <a:pt x="1707823" y="200617"/>
                </a:lnTo>
                <a:lnTo>
                  <a:pt x="1766604" y="237093"/>
                </a:lnTo>
                <a:lnTo>
                  <a:pt x="1822605" y="275947"/>
                </a:lnTo>
                <a:lnTo>
                  <a:pt x="1849613" y="296961"/>
                </a:lnTo>
                <a:lnTo>
                  <a:pt x="1875826" y="317974"/>
                </a:lnTo>
                <a:lnTo>
                  <a:pt x="1924280" y="364362"/>
                </a:lnTo>
                <a:lnTo>
                  <a:pt x="1946919" y="388943"/>
                </a:lnTo>
                <a:lnTo>
                  <a:pt x="1957642" y="398458"/>
                </a:lnTo>
                <a:lnTo>
                  <a:pt x="1968366" y="407577"/>
                </a:lnTo>
                <a:lnTo>
                  <a:pt x="1991004" y="428194"/>
                </a:lnTo>
                <a:lnTo>
                  <a:pt x="2032707" y="472203"/>
                </a:lnTo>
                <a:lnTo>
                  <a:pt x="2069247" y="520177"/>
                </a:lnTo>
                <a:lnTo>
                  <a:pt x="2100226" y="572115"/>
                </a:lnTo>
                <a:lnTo>
                  <a:pt x="2124850" y="626432"/>
                </a:lnTo>
                <a:lnTo>
                  <a:pt x="2142325" y="683525"/>
                </a:lnTo>
                <a:lnTo>
                  <a:pt x="2151063" y="742600"/>
                </a:lnTo>
                <a:lnTo>
                  <a:pt x="2151063" y="803261"/>
                </a:lnTo>
                <a:lnTo>
                  <a:pt x="2147091" y="834186"/>
                </a:lnTo>
                <a:lnTo>
                  <a:pt x="2144311" y="848855"/>
                </a:lnTo>
                <a:lnTo>
                  <a:pt x="2136765" y="878195"/>
                </a:lnTo>
                <a:lnTo>
                  <a:pt x="2126439" y="905551"/>
                </a:lnTo>
                <a:lnTo>
                  <a:pt x="2114524" y="931322"/>
                </a:lnTo>
                <a:lnTo>
                  <a:pt x="2092282" y="966609"/>
                </a:lnTo>
                <a:lnTo>
                  <a:pt x="2055743" y="1008239"/>
                </a:lnTo>
                <a:lnTo>
                  <a:pt x="2013246" y="1043921"/>
                </a:lnTo>
                <a:lnTo>
                  <a:pt x="1964791" y="1074054"/>
                </a:lnTo>
                <a:lnTo>
                  <a:pt x="1912762" y="1098239"/>
                </a:lnTo>
                <a:lnTo>
                  <a:pt x="1857556" y="1117666"/>
                </a:lnTo>
                <a:lnTo>
                  <a:pt x="1829754" y="1125596"/>
                </a:lnTo>
                <a:lnTo>
                  <a:pt x="1792817" y="1134318"/>
                </a:lnTo>
                <a:lnTo>
                  <a:pt x="1717753" y="1148988"/>
                </a:lnTo>
                <a:lnTo>
                  <a:pt x="1641894" y="1160882"/>
                </a:lnTo>
                <a:lnTo>
                  <a:pt x="1565240" y="1169208"/>
                </a:lnTo>
                <a:lnTo>
                  <a:pt x="1450061" y="1177930"/>
                </a:lnTo>
                <a:lnTo>
                  <a:pt x="1295960" y="1181895"/>
                </a:lnTo>
                <a:lnTo>
                  <a:pt x="1219704" y="1182688"/>
                </a:lnTo>
                <a:lnTo>
                  <a:pt x="1137093" y="1182688"/>
                </a:lnTo>
                <a:lnTo>
                  <a:pt x="971076" y="1177930"/>
                </a:lnTo>
                <a:lnTo>
                  <a:pt x="723243" y="1163657"/>
                </a:lnTo>
                <a:lnTo>
                  <a:pt x="558021" y="1150177"/>
                </a:lnTo>
                <a:lnTo>
                  <a:pt x="552064" y="1148988"/>
                </a:lnTo>
                <a:lnTo>
                  <a:pt x="546504" y="1141851"/>
                </a:lnTo>
                <a:lnTo>
                  <a:pt x="546504" y="1132732"/>
                </a:lnTo>
                <a:lnTo>
                  <a:pt x="552064" y="1125992"/>
                </a:lnTo>
                <a:lnTo>
                  <a:pt x="558021" y="1125596"/>
                </a:lnTo>
                <a:lnTo>
                  <a:pt x="679555" y="1131146"/>
                </a:lnTo>
                <a:lnTo>
                  <a:pt x="801486" y="1136697"/>
                </a:lnTo>
                <a:lnTo>
                  <a:pt x="774081" y="1130750"/>
                </a:lnTo>
                <a:lnTo>
                  <a:pt x="747471" y="1124010"/>
                </a:lnTo>
                <a:lnTo>
                  <a:pt x="680349" y="1114494"/>
                </a:lnTo>
                <a:lnTo>
                  <a:pt x="614419" y="1102996"/>
                </a:lnTo>
                <a:lnTo>
                  <a:pt x="581057" y="1096256"/>
                </a:lnTo>
                <a:lnTo>
                  <a:pt x="515127" y="1079604"/>
                </a:lnTo>
                <a:lnTo>
                  <a:pt x="450389" y="1060177"/>
                </a:lnTo>
                <a:lnTo>
                  <a:pt x="386445" y="1036388"/>
                </a:lnTo>
                <a:lnTo>
                  <a:pt x="325281" y="1007842"/>
                </a:lnTo>
                <a:lnTo>
                  <a:pt x="266500" y="974935"/>
                </a:lnTo>
                <a:lnTo>
                  <a:pt x="210896" y="936476"/>
                </a:lnTo>
                <a:lnTo>
                  <a:pt x="159265" y="891675"/>
                </a:lnTo>
                <a:lnTo>
                  <a:pt x="135832" y="867093"/>
                </a:lnTo>
                <a:lnTo>
                  <a:pt x="116370" y="844891"/>
                </a:lnTo>
                <a:lnTo>
                  <a:pt x="80625" y="797710"/>
                </a:lnTo>
                <a:lnTo>
                  <a:pt x="50838" y="746564"/>
                </a:lnTo>
                <a:lnTo>
                  <a:pt x="27802" y="693833"/>
                </a:lnTo>
                <a:lnTo>
                  <a:pt x="11121" y="638326"/>
                </a:lnTo>
                <a:lnTo>
                  <a:pt x="1589" y="581234"/>
                </a:lnTo>
                <a:lnTo>
                  <a:pt x="0" y="523348"/>
                </a:lnTo>
                <a:lnTo>
                  <a:pt x="7149" y="464273"/>
                </a:lnTo>
                <a:lnTo>
                  <a:pt x="14298" y="434934"/>
                </a:lnTo>
                <a:lnTo>
                  <a:pt x="22639" y="406388"/>
                </a:lnTo>
                <a:lnTo>
                  <a:pt x="45674" y="355639"/>
                </a:lnTo>
                <a:lnTo>
                  <a:pt x="75065" y="311630"/>
                </a:lnTo>
                <a:lnTo>
                  <a:pt x="110413" y="272776"/>
                </a:lnTo>
                <a:lnTo>
                  <a:pt x="150527" y="239868"/>
                </a:lnTo>
                <a:lnTo>
                  <a:pt x="195407" y="211718"/>
                </a:lnTo>
                <a:lnTo>
                  <a:pt x="243861" y="188723"/>
                </a:lnTo>
                <a:lnTo>
                  <a:pt x="294699" y="168502"/>
                </a:lnTo>
                <a:lnTo>
                  <a:pt x="320912" y="160573"/>
                </a:lnTo>
                <a:lnTo>
                  <a:pt x="348317" y="143524"/>
                </a:lnTo>
                <a:lnTo>
                  <a:pt x="404317" y="112599"/>
                </a:lnTo>
                <a:lnTo>
                  <a:pt x="462701" y="86432"/>
                </a:lnTo>
                <a:lnTo>
                  <a:pt x="523468" y="64229"/>
                </a:lnTo>
                <a:lnTo>
                  <a:pt x="585029" y="45991"/>
                </a:lnTo>
                <a:lnTo>
                  <a:pt x="647781" y="30925"/>
                </a:lnTo>
                <a:lnTo>
                  <a:pt x="711328" y="19427"/>
                </a:lnTo>
                <a:lnTo>
                  <a:pt x="774478" y="10308"/>
                </a:lnTo>
                <a:lnTo>
                  <a:pt x="805854" y="7137"/>
                </a:lnTo>
                <a:lnTo>
                  <a:pt x="839614" y="4361"/>
                </a:lnTo>
                <a:lnTo>
                  <a:pt x="907927" y="396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en-US" b="1" dirty="0">
                <a:solidFill>
                  <a:schemeClr val="accent2"/>
                </a:solidFill>
                <a:latin typeface="Always" pitchFamily="50" charset="0"/>
              </a:rPr>
              <a:t>Nouveaux </a:t>
            </a:r>
            <a:r>
              <a:rPr lang="en-US" b="1" dirty="0" err="1">
                <a:solidFill>
                  <a:schemeClr val="accent2"/>
                </a:solidFill>
                <a:latin typeface="Always" pitchFamily="50" charset="0"/>
              </a:rPr>
              <a:t>dispositifs</a:t>
            </a:r>
            <a:r>
              <a:rPr lang="en-US" b="1" dirty="0">
                <a:solidFill>
                  <a:schemeClr val="accent2"/>
                </a:solidFill>
                <a:latin typeface="Always" pitchFamily="50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Always" pitchFamily="50" charset="0"/>
              </a:rPr>
              <a:t>d’accompagnement</a:t>
            </a:r>
            <a:endParaRPr lang="en-US" b="1" dirty="0">
              <a:solidFill>
                <a:schemeClr val="accent2"/>
              </a:solidFill>
              <a:latin typeface="Always" pitchFamily="50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4892C0-9F04-45B8-9636-AFE3B021B0C4}"/>
              </a:ext>
            </a:extLst>
          </p:cNvPr>
          <p:cNvSpPr/>
          <p:nvPr/>
        </p:nvSpPr>
        <p:spPr>
          <a:xfrm>
            <a:off x="4984690" y="4716180"/>
            <a:ext cx="2222619" cy="1467449"/>
          </a:xfrm>
          <a:prstGeom prst="rect">
            <a:avLst/>
          </a:prstGeom>
        </p:spPr>
        <p:txBody>
          <a:bodyPr wrap="none" anchor="b">
            <a:normAutofit/>
          </a:bodyPr>
          <a:lstStyle>
            <a:defPPr>
              <a:defRPr lang="fr-FR"/>
            </a:defPPr>
            <a:lvl1pPr marL="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sz="2400" b="1" cap="all" dirty="0" err="1">
                <a:solidFill>
                  <a:schemeClr val="accent5"/>
                </a:solidFill>
                <a:latin typeface="Always" pitchFamily="50" charset="0"/>
              </a:rPr>
              <a:t>Lucideuil</a:t>
            </a:r>
            <a:endParaRPr lang="en-US" sz="3600" b="1" cap="all" dirty="0">
              <a:solidFill>
                <a:schemeClr val="accent5"/>
              </a:solidFill>
              <a:latin typeface="Alway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5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1113</TotalTime>
  <Words>447</Words>
  <Application>Microsoft Office PowerPoint</Application>
  <PresentationFormat>Grand écran</PresentationFormat>
  <Paragraphs>108</Paragraphs>
  <Slides>10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Always</vt:lpstr>
      <vt:lpstr>Arial</vt:lpstr>
      <vt:lpstr>Calibri</vt:lpstr>
      <vt:lpstr>Calibri Light</vt:lpstr>
      <vt:lpstr>FontAwesome</vt:lpstr>
      <vt:lpstr>Neris Light</vt:lpstr>
      <vt:lpstr>Neris Thin</vt:lpstr>
      <vt:lpstr>Office Theme</vt:lpstr>
      <vt:lpstr>Présentation PowerPoint</vt:lpstr>
      <vt:lpstr>LA LUCIDITÉ TERMINALE</vt:lpstr>
      <vt:lpstr>RÉPERCUSSIONS CLINIQUES ET ETHIQUES</vt:lpstr>
      <vt:lpstr>LA LUCIDITÉ TERMINALE ET LA CONSCIENCE</vt:lpstr>
      <vt:lpstr>LA LUCIDITÉ TERMINALE ET LES SOINS</vt:lpstr>
      <vt:lpstr>LA LUCIDITÉ TERMINALE ET LES PROCHES</vt:lpstr>
      <vt:lpstr>LE PROJET “LUCIDEUIL”</vt:lpstr>
      <vt:lpstr>MÉTHODOLOGIE</vt:lpstr>
      <vt:lpstr>PORTÉES &amp; IMPLICATIONS 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Maryne Mutis</dc:creator>
  <cp:lastModifiedBy>Maryne Mutis</cp:lastModifiedBy>
  <cp:revision>148</cp:revision>
  <dcterms:created xsi:type="dcterms:W3CDTF">2019-05-03T15:28:24Z</dcterms:created>
  <dcterms:modified xsi:type="dcterms:W3CDTF">2020-10-06T15:38:32Z</dcterms:modified>
</cp:coreProperties>
</file>